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61" r:id="rId3"/>
    <p:sldId id="266" r:id="rId4"/>
    <p:sldId id="262" r:id="rId5"/>
    <p:sldId id="277" r:id="rId6"/>
    <p:sldId id="259" r:id="rId7"/>
    <p:sldId id="263" r:id="rId8"/>
    <p:sldId id="275" r:id="rId9"/>
    <p:sldId id="276" r:id="rId10"/>
    <p:sldId id="265" r:id="rId11"/>
    <p:sldId id="257" r:id="rId12"/>
    <p:sldId id="268" r:id="rId13"/>
    <p:sldId id="272" r:id="rId14"/>
    <p:sldId id="271" r:id="rId15"/>
    <p:sldId id="274" r:id="rId16"/>
    <p:sldId id="270" r:id="rId17"/>
    <p:sldId id="273"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C7E2E5"/>
    <a:srgbClr val="9FBFC3"/>
    <a:srgbClr val="CBF4F9"/>
    <a:srgbClr val="B8D7DB"/>
    <a:srgbClr val="C7E2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56"/>
    <p:restoredTop sz="94663"/>
  </p:normalViewPr>
  <p:slideViewPr>
    <p:cSldViewPr snapToGrid="0" snapToObjects="1">
      <p:cViewPr varScale="1">
        <p:scale>
          <a:sx n="102" d="100"/>
          <a:sy n="102" d="100"/>
        </p:scale>
        <p:origin x="224"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64A8DE-A51E-4746-B8C2-DC9444E3B117}" type="datetimeFigureOut">
              <a:rPr lang="en-US" smtClean="0"/>
              <a:t>11/9/19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760AC2-5486-8348-AF07-D80D84369E63}" type="slidenum">
              <a:rPr lang="en-US" smtClean="0"/>
              <a:t>‹#›</a:t>
            </a:fld>
            <a:endParaRPr lang="en-US"/>
          </a:p>
        </p:txBody>
      </p:sp>
    </p:spTree>
    <p:extLst>
      <p:ext uri="{BB962C8B-B14F-4D97-AF65-F5344CB8AC3E}">
        <p14:creationId xmlns:p14="http://schemas.microsoft.com/office/powerpoint/2010/main" val="2424772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watch?v=G44xTr8D_bw"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the Test data was pulled out is to be able to show accuracy in the competition. </a:t>
            </a:r>
          </a:p>
          <a:p>
            <a:endParaRPr lang="en-US" dirty="0"/>
          </a:p>
          <a:p>
            <a:r>
              <a:rPr lang="en-US" dirty="0"/>
              <a:t>We used the Train data. </a:t>
            </a:r>
          </a:p>
        </p:txBody>
      </p:sp>
      <p:sp>
        <p:nvSpPr>
          <p:cNvPr id="4" name="Slide Number Placeholder 3"/>
          <p:cNvSpPr>
            <a:spLocks noGrp="1"/>
          </p:cNvSpPr>
          <p:nvPr>
            <p:ph type="sldNum" sz="quarter" idx="5"/>
          </p:nvPr>
        </p:nvSpPr>
        <p:spPr/>
        <p:txBody>
          <a:bodyPr/>
          <a:lstStyle/>
          <a:p>
            <a:fld id="{91760AC2-5486-8348-AF07-D80D84369E63}" type="slidenum">
              <a:rPr lang="en-US" smtClean="0"/>
              <a:t>4</a:t>
            </a:fld>
            <a:endParaRPr lang="en-US"/>
          </a:p>
        </p:txBody>
      </p:sp>
    </p:spTree>
    <p:extLst>
      <p:ext uri="{BB962C8B-B14F-4D97-AF65-F5344CB8AC3E}">
        <p14:creationId xmlns:p14="http://schemas.microsoft.com/office/powerpoint/2010/main" val="1428783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https://www.youtube.com/watch?v=G44xTr8D_bw</a:t>
            </a:r>
            <a:r>
              <a:rPr lang="en-US" dirty="0"/>
              <a:t> </a:t>
            </a:r>
          </a:p>
        </p:txBody>
      </p:sp>
      <p:sp>
        <p:nvSpPr>
          <p:cNvPr id="4" name="Slide Number Placeholder 3"/>
          <p:cNvSpPr>
            <a:spLocks noGrp="1"/>
          </p:cNvSpPr>
          <p:nvPr>
            <p:ph type="sldNum" sz="quarter" idx="5"/>
          </p:nvPr>
        </p:nvSpPr>
        <p:spPr/>
        <p:txBody>
          <a:bodyPr/>
          <a:lstStyle/>
          <a:p>
            <a:fld id="{91760AC2-5486-8348-AF07-D80D84369E63}" type="slidenum">
              <a:rPr lang="en-US" smtClean="0"/>
              <a:t>17</a:t>
            </a:fld>
            <a:endParaRPr lang="en-US"/>
          </a:p>
        </p:txBody>
      </p:sp>
    </p:spTree>
    <p:extLst>
      <p:ext uri="{BB962C8B-B14F-4D97-AF65-F5344CB8AC3E}">
        <p14:creationId xmlns:p14="http://schemas.microsoft.com/office/powerpoint/2010/main" val="31309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6AB1C-8999-2E48-9D84-0FAB6A0CD2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DA586E-D349-EE4B-804A-A246803E8C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A5F67B-871A-F044-8D64-F2C6404F7D50}"/>
              </a:ext>
            </a:extLst>
          </p:cNvPr>
          <p:cNvSpPr>
            <a:spLocks noGrp="1"/>
          </p:cNvSpPr>
          <p:nvPr>
            <p:ph type="dt" sz="half" idx="10"/>
          </p:nvPr>
        </p:nvSpPr>
        <p:spPr/>
        <p:txBody>
          <a:bodyPr/>
          <a:lstStyle/>
          <a:p>
            <a:fld id="{39710A4A-3E7C-654E-ADFE-5DC3F85D76B2}" type="datetimeFigureOut">
              <a:rPr lang="en-US" smtClean="0"/>
              <a:t>11/7/19</a:t>
            </a:fld>
            <a:endParaRPr lang="en-US"/>
          </a:p>
        </p:txBody>
      </p:sp>
      <p:sp>
        <p:nvSpPr>
          <p:cNvPr id="5" name="Footer Placeholder 4">
            <a:extLst>
              <a:ext uri="{FF2B5EF4-FFF2-40B4-BE49-F238E27FC236}">
                <a16:creationId xmlns:a16="http://schemas.microsoft.com/office/drawing/2014/main" id="{99D907F0-BA75-A54C-8E4D-B5D318D60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D7B9A-C0B2-BC4E-8325-3DEB1ED47A0C}"/>
              </a:ext>
            </a:extLst>
          </p:cNvPr>
          <p:cNvSpPr>
            <a:spLocks noGrp="1"/>
          </p:cNvSpPr>
          <p:nvPr>
            <p:ph type="sldNum" sz="quarter" idx="12"/>
          </p:nvPr>
        </p:nvSpPr>
        <p:spPr/>
        <p:txBody>
          <a:bodyPr/>
          <a:lstStyle/>
          <a:p>
            <a:fld id="{55FA934E-893A-6748-86C5-583AC43497C8}" type="slidenum">
              <a:rPr lang="en-US" smtClean="0"/>
              <a:t>‹#›</a:t>
            </a:fld>
            <a:endParaRPr lang="en-US"/>
          </a:p>
        </p:txBody>
      </p:sp>
    </p:spTree>
    <p:extLst>
      <p:ext uri="{BB962C8B-B14F-4D97-AF65-F5344CB8AC3E}">
        <p14:creationId xmlns:p14="http://schemas.microsoft.com/office/powerpoint/2010/main" val="3194791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28E56-FB2E-5A4F-8C5F-F10C10542E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23FDE7-B5D1-F443-9436-A57C1813A4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EAABF9-9F89-FA44-B7E9-BF88F6CC2CBA}"/>
              </a:ext>
            </a:extLst>
          </p:cNvPr>
          <p:cNvSpPr>
            <a:spLocks noGrp="1"/>
          </p:cNvSpPr>
          <p:nvPr>
            <p:ph type="dt" sz="half" idx="10"/>
          </p:nvPr>
        </p:nvSpPr>
        <p:spPr/>
        <p:txBody>
          <a:bodyPr/>
          <a:lstStyle/>
          <a:p>
            <a:fld id="{39710A4A-3E7C-654E-ADFE-5DC3F85D76B2}" type="datetimeFigureOut">
              <a:rPr lang="en-US" smtClean="0"/>
              <a:t>11/7/19</a:t>
            </a:fld>
            <a:endParaRPr lang="en-US"/>
          </a:p>
        </p:txBody>
      </p:sp>
      <p:sp>
        <p:nvSpPr>
          <p:cNvPr id="5" name="Footer Placeholder 4">
            <a:extLst>
              <a:ext uri="{FF2B5EF4-FFF2-40B4-BE49-F238E27FC236}">
                <a16:creationId xmlns:a16="http://schemas.microsoft.com/office/drawing/2014/main" id="{B07ACB02-43D6-0D4B-B50E-F6501F240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946406-768E-2B48-80F5-41B700C7A856}"/>
              </a:ext>
            </a:extLst>
          </p:cNvPr>
          <p:cNvSpPr>
            <a:spLocks noGrp="1"/>
          </p:cNvSpPr>
          <p:nvPr>
            <p:ph type="sldNum" sz="quarter" idx="12"/>
          </p:nvPr>
        </p:nvSpPr>
        <p:spPr/>
        <p:txBody>
          <a:bodyPr/>
          <a:lstStyle/>
          <a:p>
            <a:fld id="{55FA934E-893A-6748-86C5-583AC43497C8}" type="slidenum">
              <a:rPr lang="en-US" smtClean="0"/>
              <a:t>‹#›</a:t>
            </a:fld>
            <a:endParaRPr lang="en-US"/>
          </a:p>
        </p:txBody>
      </p:sp>
    </p:spTree>
    <p:extLst>
      <p:ext uri="{BB962C8B-B14F-4D97-AF65-F5344CB8AC3E}">
        <p14:creationId xmlns:p14="http://schemas.microsoft.com/office/powerpoint/2010/main" val="331062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34FF66-1354-CC49-8198-E373E95A8D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491F10-9023-F947-AF75-67AE82D159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31611-B9A5-3941-83FB-D116448276A3}"/>
              </a:ext>
            </a:extLst>
          </p:cNvPr>
          <p:cNvSpPr>
            <a:spLocks noGrp="1"/>
          </p:cNvSpPr>
          <p:nvPr>
            <p:ph type="dt" sz="half" idx="10"/>
          </p:nvPr>
        </p:nvSpPr>
        <p:spPr/>
        <p:txBody>
          <a:bodyPr/>
          <a:lstStyle/>
          <a:p>
            <a:fld id="{39710A4A-3E7C-654E-ADFE-5DC3F85D76B2}" type="datetimeFigureOut">
              <a:rPr lang="en-US" smtClean="0"/>
              <a:t>11/7/19</a:t>
            </a:fld>
            <a:endParaRPr lang="en-US"/>
          </a:p>
        </p:txBody>
      </p:sp>
      <p:sp>
        <p:nvSpPr>
          <p:cNvPr id="5" name="Footer Placeholder 4">
            <a:extLst>
              <a:ext uri="{FF2B5EF4-FFF2-40B4-BE49-F238E27FC236}">
                <a16:creationId xmlns:a16="http://schemas.microsoft.com/office/drawing/2014/main" id="{421076D6-390F-0448-8A2C-74DDC6A11F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9456A-BADB-974B-BB86-1CCF287F07EC}"/>
              </a:ext>
            </a:extLst>
          </p:cNvPr>
          <p:cNvSpPr>
            <a:spLocks noGrp="1"/>
          </p:cNvSpPr>
          <p:nvPr>
            <p:ph type="sldNum" sz="quarter" idx="12"/>
          </p:nvPr>
        </p:nvSpPr>
        <p:spPr/>
        <p:txBody>
          <a:bodyPr/>
          <a:lstStyle/>
          <a:p>
            <a:fld id="{55FA934E-893A-6748-86C5-583AC43497C8}" type="slidenum">
              <a:rPr lang="en-US" smtClean="0"/>
              <a:t>‹#›</a:t>
            </a:fld>
            <a:endParaRPr lang="en-US"/>
          </a:p>
        </p:txBody>
      </p:sp>
    </p:spTree>
    <p:extLst>
      <p:ext uri="{BB962C8B-B14F-4D97-AF65-F5344CB8AC3E}">
        <p14:creationId xmlns:p14="http://schemas.microsoft.com/office/powerpoint/2010/main" val="1411619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5B51-7011-8A42-8572-F6C7D4D711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9F429-F4EA-6B4F-8482-F88F211096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C7F202-1CC4-8949-9565-8080BF65D6BD}"/>
              </a:ext>
            </a:extLst>
          </p:cNvPr>
          <p:cNvSpPr>
            <a:spLocks noGrp="1"/>
          </p:cNvSpPr>
          <p:nvPr>
            <p:ph type="dt" sz="half" idx="10"/>
          </p:nvPr>
        </p:nvSpPr>
        <p:spPr/>
        <p:txBody>
          <a:bodyPr/>
          <a:lstStyle/>
          <a:p>
            <a:fld id="{39710A4A-3E7C-654E-ADFE-5DC3F85D76B2}" type="datetimeFigureOut">
              <a:rPr lang="en-US" smtClean="0"/>
              <a:t>11/7/19</a:t>
            </a:fld>
            <a:endParaRPr lang="en-US"/>
          </a:p>
        </p:txBody>
      </p:sp>
      <p:sp>
        <p:nvSpPr>
          <p:cNvPr id="5" name="Footer Placeholder 4">
            <a:extLst>
              <a:ext uri="{FF2B5EF4-FFF2-40B4-BE49-F238E27FC236}">
                <a16:creationId xmlns:a16="http://schemas.microsoft.com/office/drawing/2014/main" id="{F8632810-74BF-9C4A-A960-9C255C503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FF90F-DA1C-324E-932E-0E490AF1E934}"/>
              </a:ext>
            </a:extLst>
          </p:cNvPr>
          <p:cNvSpPr>
            <a:spLocks noGrp="1"/>
          </p:cNvSpPr>
          <p:nvPr>
            <p:ph type="sldNum" sz="quarter" idx="12"/>
          </p:nvPr>
        </p:nvSpPr>
        <p:spPr/>
        <p:txBody>
          <a:bodyPr/>
          <a:lstStyle/>
          <a:p>
            <a:fld id="{55FA934E-893A-6748-86C5-583AC43497C8}" type="slidenum">
              <a:rPr lang="en-US" smtClean="0"/>
              <a:t>‹#›</a:t>
            </a:fld>
            <a:endParaRPr lang="en-US"/>
          </a:p>
        </p:txBody>
      </p:sp>
    </p:spTree>
    <p:extLst>
      <p:ext uri="{BB962C8B-B14F-4D97-AF65-F5344CB8AC3E}">
        <p14:creationId xmlns:p14="http://schemas.microsoft.com/office/powerpoint/2010/main" val="1327774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B52BC-3D0E-EE4B-BA3B-DDA33E959C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3F3160-979F-9E40-9AD1-D201B32188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8F34B8-EA75-2344-AF7F-7A188C07CEC8}"/>
              </a:ext>
            </a:extLst>
          </p:cNvPr>
          <p:cNvSpPr>
            <a:spLocks noGrp="1"/>
          </p:cNvSpPr>
          <p:nvPr>
            <p:ph type="dt" sz="half" idx="10"/>
          </p:nvPr>
        </p:nvSpPr>
        <p:spPr/>
        <p:txBody>
          <a:bodyPr/>
          <a:lstStyle/>
          <a:p>
            <a:fld id="{39710A4A-3E7C-654E-ADFE-5DC3F85D76B2}" type="datetimeFigureOut">
              <a:rPr lang="en-US" smtClean="0"/>
              <a:t>11/7/19</a:t>
            </a:fld>
            <a:endParaRPr lang="en-US"/>
          </a:p>
        </p:txBody>
      </p:sp>
      <p:sp>
        <p:nvSpPr>
          <p:cNvPr id="5" name="Footer Placeholder 4">
            <a:extLst>
              <a:ext uri="{FF2B5EF4-FFF2-40B4-BE49-F238E27FC236}">
                <a16:creationId xmlns:a16="http://schemas.microsoft.com/office/drawing/2014/main" id="{F7866D09-6999-C544-97EC-07B659BEA2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0AAEB-042E-E548-88E9-F4E443DA73E8}"/>
              </a:ext>
            </a:extLst>
          </p:cNvPr>
          <p:cNvSpPr>
            <a:spLocks noGrp="1"/>
          </p:cNvSpPr>
          <p:nvPr>
            <p:ph type="sldNum" sz="quarter" idx="12"/>
          </p:nvPr>
        </p:nvSpPr>
        <p:spPr/>
        <p:txBody>
          <a:bodyPr/>
          <a:lstStyle/>
          <a:p>
            <a:fld id="{55FA934E-893A-6748-86C5-583AC43497C8}" type="slidenum">
              <a:rPr lang="en-US" smtClean="0"/>
              <a:t>‹#›</a:t>
            </a:fld>
            <a:endParaRPr lang="en-US"/>
          </a:p>
        </p:txBody>
      </p:sp>
    </p:spTree>
    <p:extLst>
      <p:ext uri="{BB962C8B-B14F-4D97-AF65-F5344CB8AC3E}">
        <p14:creationId xmlns:p14="http://schemas.microsoft.com/office/powerpoint/2010/main" val="272184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36470-724D-0E4B-BD9F-CB4744A261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769C09-E48A-0646-8A91-9E1F7C13FE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335A93-3B4A-1A4E-816A-379FB0A5DE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5D2780-AF92-B141-AE40-FB5599F4AE06}"/>
              </a:ext>
            </a:extLst>
          </p:cNvPr>
          <p:cNvSpPr>
            <a:spLocks noGrp="1"/>
          </p:cNvSpPr>
          <p:nvPr>
            <p:ph type="dt" sz="half" idx="10"/>
          </p:nvPr>
        </p:nvSpPr>
        <p:spPr/>
        <p:txBody>
          <a:bodyPr/>
          <a:lstStyle/>
          <a:p>
            <a:fld id="{39710A4A-3E7C-654E-ADFE-5DC3F85D76B2}" type="datetimeFigureOut">
              <a:rPr lang="en-US" smtClean="0"/>
              <a:t>11/7/19</a:t>
            </a:fld>
            <a:endParaRPr lang="en-US"/>
          </a:p>
        </p:txBody>
      </p:sp>
      <p:sp>
        <p:nvSpPr>
          <p:cNvPr id="6" name="Footer Placeholder 5">
            <a:extLst>
              <a:ext uri="{FF2B5EF4-FFF2-40B4-BE49-F238E27FC236}">
                <a16:creationId xmlns:a16="http://schemas.microsoft.com/office/drawing/2014/main" id="{1A13F7A6-D2AD-CF49-89F0-5004D3A3A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9A808B-3179-CC45-9F0E-6CA2B9E0693C}"/>
              </a:ext>
            </a:extLst>
          </p:cNvPr>
          <p:cNvSpPr>
            <a:spLocks noGrp="1"/>
          </p:cNvSpPr>
          <p:nvPr>
            <p:ph type="sldNum" sz="quarter" idx="12"/>
          </p:nvPr>
        </p:nvSpPr>
        <p:spPr/>
        <p:txBody>
          <a:bodyPr/>
          <a:lstStyle/>
          <a:p>
            <a:fld id="{55FA934E-893A-6748-86C5-583AC43497C8}" type="slidenum">
              <a:rPr lang="en-US" smtClean="0"/>
              <a:t>‹#›</a:t>
            </a:fld>
            <a:endParaRPr lang="en-US"/>
          </a:p>
        </p:txBody>
      </p:sp>
    </p:spTree>
    <p:extLst>
      <p:ext uri="{BB962C8B-B14F-4D97-AF65-F5344CB8AC3E}">
        <p14:creationId xmlns:p14="http://schemas.microsoft.com/office/powerpoint/2010/main" val="97518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F3E9-4821-2448-8578-1F52014AB6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3FD91C-A276-4744-9F3C-034F22C115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44F45D-097D-F140-B848-CB0E4CF29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F31382-9C8D-B94B-8215-40F605D8BB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6D71DF-24CB-6A41-BDEA-EAC2B6E54E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C89297-52FF-9542-AE6C-50D3938DC10A}"/>
              </a:ext>
            </a:extLst>
          </p:cNvPr>
          <p:cNvSpPr>
            <a:spLocks noGrp="1"/>
          </p:cNvSpPr>
          <p:nvPr>
            <p:ph type="dt" sz="half" idx="10"/>
          </p:nvPr>
        </p:nvSpPr>
        <p:spPr/>
        <p:txBody>
          <a:bodyPr/>
          <a:lstStyle/>
          <a:p>
            <a:fld id="{39710A4A-3E7C-654E-ADFE-5DC3F85D76B2}" type="datetimeFigureOut">
              <a:rPr lang="en-US" smtClean="0"/>
              <a:t>11/7/19</a:t>
            </a:fld>
            <a:endParaRPr lang="en-US"/>
          </a:p>
        </p:txBody>
      </p:sp>
      <p:sp>
        <p:nvSpPr>
          <p:cNvPr id="8" name="Footer Placeholder 7">
            <a:extLst>
              <a:ext uri="{FF2B5EF4-FFF2-40B4-BE49-F238E27FC236}">
                <a16:creationId xmlns:a16="http://schemas.microsoft.com/office/drawing/2014/main" id="{2539C677-3AE7-6C45-8036-CB41A40551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4D009C-3F77-7245-8E30-8CD278A53E61}"/>
              </a:ext>
            </a:extLst>
          </p:cNvPr>
          <p:cNvSpPr>
            <a:spLocks noGrp="1"/>
          </p:cNvSpPr>
          <p:nvPr>
            <p:ph type="sldNum" sz="quarter" idx="12"/>
          </p:nvPr>
        </p:nvSpPr>
        <p:spPr/>
        <p:txBody>
          <a:bodyPr/>
          <a:lstStyle/>
          <a:p>
            <a:fld id="{55FA934E-893A-6748-86C5-583AC43497C8}" type="slidenum">
              <a:rPr lang="en-US" smtClean="0"/>
              <a:t>‹#›</a:t>
            </a:fld>
            <a:endParaRPr lang="en-US"/>
          </a:p>
        </p:txBody>
      </p:sp>
    </p:spTree>
    <p:extLst>
      <p:ext uri="{BB962C8B-B14F-4D97-AF65-F5344CB8AC3E}">
        <p14:creationId xmlns:p14="http://schemas.microsoft.com/office/powerpoint/2010/main" val="3835125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074A-4285-AA45-B8EB-EED1D4CD82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296C8C-2A14-9C49-8B46-A34A52EA6321}"/>
              </a:ext>
            </a:extLst>
          </p:cNvPr>
          <p:cNvSpPr>
            <a:spLocks noGrp="1"/>
          </p:cNvSpPr>
          <p:nvPr>
            <p:ph type="dt" sz="half" idx="10"/>
          </p:nvPr>
        </p:nvSpPr>
        <p:spPr/>
        <p:txBody>
          <a:bodyPr/>
          <a:lstStyle/>
          <a:p>
            <a:fld id="{39710A4A-3E7C-654E-ADFE-5DC3F85D76B2}" type="datetimeFigureOut">
              <a:rPr lang="en-US" smtClean="0"/>
              <a:t>11/7/19</a:t>
            </a:fld>
            <a:endParaRPr lang="en-US"/>
          </a:p>
        </p:txBody>
      </p:sp>
      <p:sp>
        <p:nvSpPr>
          <p:cNvPr id="4" name="Footer Placeholder 3">
            <a:extLst>
              <a:ext uri="{FF2B5EF4-FFF2-40B4-BE49-F238E27FC236}">
                <a16:creationId xmlns:a16="http://schemas.microsoft.com/office/drawing/2014/main" id="{A2398B8E-B319-8D40-BFA6-91A22D7ECA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96ACDF-A8C1-0044-BA6B-5D042975F43D}"/>
              </a:ext>
            </a:extLst>
          </p:cNvPr>
          <p:cNvSpPr>
            <a:spLocks noGrp="1"/>
          </p:cNvSpPr>
          <p:nvPr>
            <p:ph type="sldNum" sz="quarter" idx="12"/>
          </p:nvPr>
        </p:nvSpPr>
        <p:spPr/>
        <p:txBody>
          <a:bodyPr/>
          <a:lstStyle/>
          <a:p>
            <a:fld id="{55FA934E-893A-6748-86C5-583AC43497C8}" type="slidenum">
              <a:rPr lang="en-US" smtClean="0"/>
              <a:t>‹#›</a:t>
            </a:fld>
            <a:endParaRPr lang="en-US"/>
          </a:p>
        </p:txBody>
      </p:sp>
    </p:spTree>
    <p:extLst>
      <p:ext uri="{BB962C8B-B14F-4D97-AF65-F5344CB8AC3E}">
        <p14:creationId xmlns:p14="http://schemas.microsoft.com/office/powerpoint/2010/main" val="516055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8A48C8-D4C0-0F4D-B7C3-FFFBE04AE229}"/>
              </a:ext>
            </a:extLst>
          </p:cNvPr>
          <p:cNvSpPr>
            <a:spLocks noGrp="1"/>
          </p:cNvSpPr>
          <p:nvPr>
            <p:ph type="dt" sz="half" idx="10"/>
          </p:nvPr>
        </p:nvSpPr>
        <p:spPr/>
        <p:txBody>
          <a:bodyPr/>
          <a:lstStyle/>
          <a:p>
            <a:fld id="{39710A4A-3E7C-654E-ADFE-5DC3F85D76B2}" type="datetimeFigureOut">
              <a:rPr lang="en-US" smtClean="0"/>
              <a:t>11/7/19</a:t>
            </a:fld>
            <a:endParaRPr lang="en-US"/>
          </a:p>
        </p:txBody>
      </p:sp>
      <p:sp>
        <p:nvSpPr>
          <p:cNvPr id="3" name="Footer Placeholder 2">
            <a:extLst>
              <a:ext uri="{FF2B5EF4-FFF2-40B4-BE49-F238E27FC236}">
                <a16:creationId xmlns:a16="http://schemas.microsoft.com/office/drawing/2014/main" id="{66C02DE5-328C-6347-8078-CEF694B8C6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8B37-88C7-2449-9871-BD946607DCFE}"/>
              </a:ext>
            </a:extLst>
          </p:cNvPr>
          <p:cNvSpPr>
            <a:spLocks noGrp="1"/>
          </p:cNvSpPr>
          <p:nvPr>
            <p:ph type="sldNum" sz="quarter" idx="12"/>
          </p:nvPr>
        </p:nvSpPr>
        <p:spPr/>
        <p:txBody>
          <a:bodyPr/>
          <a:lstStyle/>
          <a:p>
            <a:fld id="{55FA934E-893A-6748-86C5-583AC43497C8}" type="slidenum">
              <a:rPr lang="en-US" smtClean="0"/>
              <a:t>‹#›</a:t>
            </a:fld>
            <a:endParaRPr lang="en-US"/>
          </a:p>
        </p:txBody>
      </p:sp>
    </p:spTree>
    <p:extLst>
      <p:ext uri="{BB962C8B-B14F-4D97-AF65-F5344CB8AC3E}">
        <p14:creationId xmlns:p14="http://schemas.microsoft.com/office/powerpoint/2010/main" val="1335342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FC36-9235-BC4C-AD49-661F0B102E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995E82-BCEB-C841-ACF1-4B16F0302E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37E78D-87AB-CC4E-854F-A718CB8A8F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8CE118-F8B4-A749-8890-242C5D29AE76}"/>
              </a:ext>
            </a:extLst>
          </p:cNvPr>
          <p:cNvSpPr>
            <a:spLocks noGrp="1"/>
          </p:cNvSpPr>
          <p:nvPr>
            <p:ph type="dt" sz="half" idx="10"/>
          </p:nvPr>
        </p:nvSpPr>
        <p:spPr/>
        <p:txBody>
          <a:bodyPr/>
          <a:lstStyle/>
          <a:p>
            <a:fld id="{39710A4A-3E7C-654E-ADFE-5DC3F85D76B2}" type="datetimeFigureOut">
              <a:rPr lang="en-US" smtClean="0"/>
              <a:t>11/7/19</a:t>
            </a:fld>
            <a:endParaRPr lang="en-US"/>
          </a:p>
        </p:txBody>
      </p:sp>
      <p:sp>
        <p:nvSpPr>
          <p:cNvPr id="6" name="Footer Placeholder 5">
            <a:extLst>
              <a:ext uri="{FF2B5EF4-FFF2-40B4-BE49-F238E27FC236}">
                <a16:creationId xmlns:a16="http://schemas.microsoft.com/office/drawing/2014/main" id="{6BE12878-805E-DE47-A641-A68558DF6E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ECA86C-B529-8845-A8FD-9083BFADD493}"/>
              </a:ext>
            </a:extLst>
          </p:cNvPr>
          <p:cNvSpPr>
            <a:spLocks noGrp="1"/>
          </p:cNvSpPr>
          <p:nvPr>
            <p:ph type="sldNum" sz="quarter" idx="12"/>
          </p:nvPr>
        </p:nvSpPr>
        <p:spPr/>
        <p:txBody>
          <a:bodyPr/>
          <a:lstStyle/>
          <a:p>
            <a:fld id="{55FA934E-893A-6748-86C5-583AC43497C8}" type="slidenum">
              <a:rPr lang="en-US" smtClean="0"/>
              <a:t>‹#›</a:t>
            </a:fld>
            <a:endParaRPr lang="en-US"/>
          </a:p>
        </p:txBody>
      </p:sp>
    </p:spTree>
    <p:extLst>
      <p:ext uri="{BB962C8B-B14F-4D97-AF65-F5344CB8AC3E}">
        <p14:creationId xmlns:p14="http://schemas.microsoft.com/office/powerpoint/2010/main" val="190802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69110-2276-F847-B215-039D128965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D63E49-9419-0B49-A9AB-BA3AE06F2F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4D7C37-EE7C-9441-961F-B4957A0ABB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D4F722-3BDC-D847-8ECD-4B0BCC41E9F9}"/>
              </a:ext>
            </a:extLst>
          </p:cNvPr>
          <p:cNvSpPr>
            <a:spLocks noGrp="1"/>
          </p:cNvSpPr>
          <p:nvPr>
            <p:ph type="dt" sz="half" idx="10"/>
          </p:nvPr>
        </p:nvSpPr>
        <p:spPr/>
        <p:txBody>
          <a:bodyPr/>
          <a:lstStyle/>
          <a:p>
            <a:fld id="{39710A4A-3E7C-654E-ADFE-5DC3F85D76B2}" type="datetimeFigureOut">
              <a:rPr lang="en-US" smtClean="0"/>
              <a:t>11/7/19</a:t>
            </a:fld>
            <a:endParaRPr lang="en-US"/>
          </a:p>
        </p:txBody>
      </p:sp>
      <p:sp>
        <p:nvSpPr>
          <p:cNvPr id="6" name="Footer Placeholder 5">
            <a:extLst>
              <a:ext uri="{FF2B5EF4-FFF2-40B4-BE49-F238E27FC236}">
                <a16:creationId xmlns:a16="http://schemas.microsoft.com/office/drawing/2014/main" id="{B6B2D360-61FF-3947-A9CC-91345E37EC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98A956-70D6-084E-8597-24C1A3C6CB3D}"/>
              </a:ext>
            </a:extLst>
          </p:cNvPr>
          <p:cNvSpPr>
            <a:spLocks noGrp="1"/>
          </p:cNvSpPr>
          <p:nvPr>
            <p:ph type="sldNum" sz="quarter" idx="12"/>
          </p:nvPr>
        </p:nvSpPr>
        <p:spPr/>
        <p:txBody>
          <a:bodyPr/>
          <a:lstStyle/>
          <a:p>
            <a:fld id="{55FA934E-893A-6748-86C5-583AC43497C8}" type="slidenum">
              <a:rPr lang="en-US" smtClean="0"/>
              <a:t>‹#›</a:t>
            </a:fld>
            <a:endParaRPr lang="en-US"/>
          </a:p>
        </p:txBody>
      </p:sp>
    </p:spTree>
    <p:extLst>
      <p:ext uri="{BB962C8B-B14F-4D97-AF65-F5344CB8AC3E}">
        <p14:creationId xmlns:p14="http://schemas.microsoft.com/office/powerpoint/2010/main" val="616422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275608-EE8B-A243-BDD5-363507C0D1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63EE07-0FF5-BD42-99CB-9A9F2ECD9A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AE2D62-129C-474B-9275-010D8D07F5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710A4A-3E7C-654E-ADFE-5DC3F85D76B2}" type="datetimeFigureOut">
              <a:rPr lang="en-US" smtClean="0"/>
              <a:t>11/7/19</a:t>
            </a:fld>
            <a:endParaRPr lang="en-US"/>
          </a:p>
        </p:txBody>
      </p:sp>
      <p:sp>
        <p:nvSpPr>
          <p:cNvPr id="5" name="Footer Placeholder 4">
            <a:extLst>
              <a:ext uri="{FF2B5EF4-FFF2-40B4-BE49-F238E27FC236}">
                <a16:creationId xmlns:a16="http://schemas.microsoft.com/office/drawing/2014/main" id="{F259377B-C8CE-1845-8166-4B4E2850E9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5A0F45-BC0B-794A-810D-89B683A075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FA934E-893A-6748-86C5-583AC43497C8}" type="slidenum">
              <a:rPr lang="en-US" smtClean="0"/>
              <a:t>‹#›</a:t>
            </a:fld>
            <a:endParaRPr lang="en-US"/>
          </a:p>
        </p:txBody>
      </p:sp>
    </p:spTree>
    <p:extLst>
      <p:ext uri="{BB962C8B-B14F-4D97-AF65-F5344CB8AC3E}">
        <p14:creationId xmlns:p14="http://schemas.microsoft.com/office/powerpoint/2010/main" val="3478262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notesSlide" Target="../notesSlides/notesSlide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CDF58A-81E2-124D-AA35-B425ADBDB64B}"/>
              </a:ext>
            </a:extLst>
          </p:cNvPr>
          <p:cNvSpPr>
            <a:spLocks noGrp="1"/>
          </p:cNvSpPr>
          <p:nvPr>
            <p:ph type="subTitle" idx="1"/>
          </p:nvPr>
        </p:nvSpPr>
        <p:spPr>
          <a:xfrm>
            <a:off x="1524000" y="4240061"/>
            <a:ext cx="9144000" cy="1655762"/>
          </a:xfrm>
        </p:spPr>
        <p:txBody>
          <a:bodyPr>
            <a:normAutofit/>
          </a:bodyPr>
          <a:lstStyle/>
          <a:p>
            <a:r>
              <a:rPr lang="en-US" sz="4000" b="1" dirty="0">
                <a:ln w="10160">
                  <a:solidFill>
                    <a:schemeClr val="tx1"/>
                  </a:solidFill>
                  <a:prstDash val="solid"/>
                </a:ln>
                <a:solidFill>
                  <a:srgbClr val="FFFFFF"/>
                </a:solidFill>
                <a:effectLst>
                  <a:outerShdw blurRad="38100" dist="22860" dir="5400000" algn="tl" rotWithShape="0">
                    <a:srgbClr val="000000">
                      <a:alpha val="30000"/>
                    </a:srgbClr>
                  </a:outerShdw>
                </a:effectLst>
              </a:rPr>
              <a:t>Machine Learning from Disaster</a:t>
            </a:r>
            <a:endParaRPr lang="en-US" sz="4000" dirty="0">
              <a:solidFill>
                <a:schemeClr val="bg1"/>
              </a:solidFill>
            </a:endParaRPr>
          </a:p>
        </p:txBody>
      </p:sp>
      <p:sp>
        <p:nvSpPr>
          <p:cNvPr id="6" name="Rectangle 5">
            <a:extLst>
              <a:ext uri="{FF2B5EF4-FFF2-40B4-BE49-F238E27FC236}">
                <a16:creationId xmlns:a16="http://schemas.microsoft.com/office/drawing/2014/main" id="{08786685-7D75-574A-9E15-CF328A4EEB7D}"/>
              </a:ext>
            </a:extLst>
          </p:cNvPr>
          <p:cNvSpPr/>
          <p:nvPr/>
        </p:nvSpPr>
        <p:spPr>
          <a:xfrm>
            <a:off x="3690817" y="2793511"/>
            <a:ext cx="4400997" cy="1446550"/>
          </a:xfrm>
          <a:prstGeom prst="rect">
            <a:avLst/>
          </a:prstGeom>
          <a:noFill/>
        </p:spPr>
        <p:txBody>
          <a:bodyPr wrap="square" lIns="91440" tIns="45720" rIns="91440" bIns="45720">
            <a:spAutoFit/>
          </a:bodyPr>
          <a:lstStyle/>
          <a:p>
            <a:pPr algn="ctr"/>
            <a:r>
              <a:rPr lang="en-US" sz="8800" b="1" cap="none" spc="0" dirty="0">
                <a:ln w="10160">
                  <a:solidFill>
                    <a:schemeClr val="tx1"/>
                  </a:solidFill>
                  <a:prstDash val="solid"/>
                </a:ln>
                <a:solidFill>
                  <a:srgbClr val="FFFFFF"/>
                </a:solidFill>
                <a:effectLst>
                  <a:outerShdw blurRad="38100" dist="22860" dir="5400000" algn="tl" rotWithShape="0">
                    <a:srgbClr val="000000">
                      <a:alpha val="30000"/>
                    </a:srgbClr>
                  </a:outerShdw>
                </a:effectLst>
              </a:rPr>
              <a:t>Titanic</a:t>
            </a:r>
          </a:p>
        </p:txBody>
      </p:sp>
    </p:spTree>
    <p:extLst>
      <p:ext uri="{BB962C8B-B14F-4D97-AF65-F5344CB8AC3E}">
        <p14:creationId xmlns:p14="http://schemas.microsoft.com/office/powerpoint/2010/main" val="25639991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648271-9341-AE49-8CFC-7C49C18EE7A4}"/>
              </a:ext>
            </a:extLst>
          </p:cNvPr>
          <p:cNvSpPr/>
          <p:nvPr/>
        </p:nvSpPr>
        <p:spPr>
          <a:xfrm>
            <a:off x="441364" y="5399902"/>
            <a:ext cx="5749372" cy="923330"/>
          </a:xfrm>
          <a:prstGeom prst="rect">
            <a:avLst/>
          </a:prstGeom>
          <a:noFill/>
        </p:spPr>
        <p:txBody>
          <a:bodyPr wrap="squar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Saving the Model</a:t>
            </a:r>
          </a:p>
        </p:txBody>
      </p:sp>
    </p:spTree>
    <p:extLst>
      <p:ext uri="{BB962C8B-B14F-4D97-AF65-F5344CB8AC3E}">
        <p14:creationId xmlns:p14="http://schemas.microsoft.com/office/powerpoint/2010/main" val="3954554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7E2E6"/>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72DED-99EE-854A-B39F-5B0CC6A8A1A2}"/>
              </a:ext>
            </a:extLst>
          </p:cNvPr>
          <p:cNvSpPr>
            <a:spLocks noGrp="1"/>
          </p:cNvSpPr>
          <p:nvPr>
            <p:ph type="title"/>
          </p:nvPr>
        </p:nvSpPr>
        <p:spPr>
          <a:xfrm>
            <a:off x="0" y="0"/>
            <a:ext cx="10515600" cy="791013"/>
          </a:xfrm>
        </p:spPr>
        <p:txBody>
          <a:bodyPr/>
          <a:lstStyle/>
          <a:p>
            <a:r>
              <a:rPr lang="en-US" dirty="0"/>
              <a:t>Pickling </a:t>
            </a:r>
            <a:r>
              <a:rPr lang="en-US" sz="2400" dirty="0"/>
              <a:t>– Saving our model.</a:t>
            </a:r>
            <a:endParaRPr lang="en-US" dirty="0"/>
          </a:p>
        </p:txBody>
      </p:sp>
      <p:pic>
        <p:nvPicPr>
          <p:cNvPr id="6" name="Picture 5">
            <a:extLst>
              <a:ext uri="{FF2B5EF4-FFF2-40B4-BE49-F238E27FC236}">
                <a16:creationId xmlns:a16="http://schemas.microsoft.com/office/drawing/2014/main" id="{8244E0B3-1F16-0449-AE94-9228C4FEA92D}"/>
              </a:ext>
            </a:extLst>
          </p:cNvPr>
          <p:cNvPicPr>
            <a:picLocks noChangeAspect="1"/>
          </p:cNvPicPr>
          <p:nvPr/>
        </p:nvPicPr>
        <p:blipFill>
          <a:blip r:embed="rId2"/>
          <a:stretch>
            <a:fillRect/>
          </a:stretch>
        </p:blipFill>
        <p:spPr>
          <a:xfrm>
            <a:off x="259492" y="1729330"/>
            <a:ext cx="6185586" cy="3700778"/>
          </a:xfrm>
          <a:prstGeom prst="rect">
            <a:avLst/>
          </a:prstGeom>
        </p:spPr>
      </p:pic>
      <p:pic>
        <p:nvPicPr>
          <p:cNvPr id="7" name="Picture 6">
            <a:extLst>
              <a:ext uri="{FF2B5EF4-FFF2-40B4-BE49-F238E27FC236}">
                <a16:creationId xmlns:a16="http://schemas.microsoft.com/office/drawing/2014/main" id="{A330E872-B780-4147-A39B-BA5EC7408CC7}"/>
              </a:ext>
            </a:extLst>
          </p:cNvPr>
          <p:cNvPicPr>
            <a:picLocks noChangeAspect="1"/>
          </p:cNvPicPr>
          <p:nvPr/>
        </p:nvPicPr>
        <p:blipFill>
          <a:blip r:embed="rId3"/>
          <a:stretch>
            <a:fillRect/>
          </a:stretch>
        </p:blipFill>
        <p:spPr>
          <a:xfrm>
            <a:off x="7245692" y="939131"/>
            <a:ext cx="4299579" cy="4979738"/>
          </a:xfrm>
          <a:prstGeom prst="rect">
            <a:avLst/>
          </a:prstGeom>
        </p:spPr>
      </p:pic>
    </p:spTree>
    <p:extLst>
      <p:ext uri="{BB962C8B-B14F-4D97-AF65-F5344CB8AC3E}">
        <p14:creationId xmlns:p14="http://schemas.microsoft.com/office/powerpoint/2010/main" val="2290308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8BC4ED-8E57-2140-8388-AECE6980D643}"/>
              </a:ext>
            </a:extLst>
          </p:cNvPr>
          <p:cNvSpPr/>
          <p:nvPr/>
        </p:nvSpPr>
        <p:spPr>
          <a:xfrm>
            <a:off x="7256360" y="333632"/>
            <a:ext cx="4623702" cy="2585323"/>
          </a:xfrm>
          <a:prstGeom prst="rect">
            <a:avLst/>
          </a:prstGeom>
          <a:noFill/>
        </p:spPr>
        <p:txBody>
          <a:bodyPr wrap="none" lIns="91440" tIns="45720" rIns="91440" bIns="45720">
            <a:spAutoFit/>
          </a:bodyPr>
          <a:lstStyle/>
          <a:p>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Analyze me </a:t>
            </a:r>
          </a:p>
          <a:p>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like one of </a:t>
            </a:r>
            <a:b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b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your datasets…</a:t>
            </a:r>
          </a:p>
        </p:txBody>
      </p:sp>
    </p:spTree>
    <p:extLst>
      <p:ext uri="{BB962C8B-B14F-4D97-AF65-F5344CB8AC3E}">
        <p14:creationId xmlns:p14="http://schemas.microsoft.com/office/powerpoint/2010/main" val="1376161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7E2E6"/>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7680-24B8-0D46-82C7-9178BBF33131}"/>
              </a:ext>
            </a:extLst>
          </p:cNvPr>
          <p:cNvSpPr>
            <a:spLocks noGrp="1"/>
          </p:cNvSpPr>
          <p:nvPr>
            <p:ph type="title"/>
          </p:nvPr>
        </p:nvSpPr>
        <p:spPr>
          <a:xfrm>
            <a:off x="0" y="19136"/>
            <a:ext cx="10515600" cy="1325563"/>
          </a:xfrm>
        </p:spPr>
        <p:txBody>
          <a:bodyPr/>
          <a:lstStyle/>
          <a:p>
            <a:r>
              <a:rPr lang="en-US" dirty="0"/>
              <a:t>Sex and Class</a:t>
            </a:r>
          </a:p>
        </p:txBody>
      </p:sp>
      <p:pic>
        <p:nvPicPr>
          <p:cNvPr id="4" name="Picture 3">
            <a:extLst>
              <a:ext uri="{FF2B5EF4-FFF2-40B4-BE49-F238E27FC236}">
                <a16:creationId xmlns:a16="http://schemas.microsoft.com/office/drawing/2014/main" id="{040570B6-A612-F643-9842-FEEE9B54ECF7}"/>
              </a:ext>
            </a:extLst>
          </p:cNvPr>
          <p:cNvPicPr>
            <a:picLocks noChangeAspect="1"/>
          </p:cNvPicPr>
          <p:nvPr/>
        </p:nvPicPr>
        <p:blipFill>
          <a:blip r:embed="rId2"/>
          <a:stretch>
            <a:fillRect/>
          </a:stretch>
        </p:blipFill>
        <p:spPr>
          <a:xfrm>
            <a:off x="919181" y="1095370"/>
            <a:ext cx="5848639" cy="5762630"/>
          </a:xfrm>
          <a:prstGeom prst="rect">
            <a:avLst/>
          </a:prstGeom>
        </p:spPr>
      </p:pic>
      <p:graphicFrame>
        <p:nvGraphicFramePr>
          <p:cNvPr id="6" name="Table 5">
            <a:extLst>
              <a:ext uri="{FF2B5EF4-FFF2-40B4-BE49-F238E27FC236}">
                <a16:creationId xmlns:a16="http://schemas.microsoft.com/office/drawing/2014/main" id="{776972C0-7B86-6942-B655-1F805554D143}"/>
              </a:ext>
            </a:extLst>
          </p:cNvPr>
          <p:cNvGraphicFramePr>
            <a:graphicFrameLocks noGrp="1"/>
          </p:cNvGraphicFramePr>
          <p:nvPr>
            <p:extLst>
              <p:ext uri="{D42A27DB-BD31-4B8C-83A1-F6EECF244321}">
                <p14:modId xmlns:p14="http://schemas.microsoft.com/office/powerpoint/2010/main" val="4083316691"/>
              </p:ext>
            </p:extLst>
          </p:nvPr>
        </p:nvGraphicFramePr>
        <p:xfrm>
          <a:off x="7340252" y="874859"/>
          <a:ext cx="4020249" cy="1219200"/>
        </p:xfrm>
        <a:graphic>
          <a:graphicData uri="http://schemas.openxmlformats.org/drawingml/2006/table">
            <a:tbl>
              <a:tblPr/>
              <a:tblGrid>
                <a:gridCol w="1215025">
                  <a:extLst>
                    <a:ext uri="{9D8B030D-6E8A-4147-A177-3AD203B41FA5}">
                      <a16:colId xmlns:a16="http://schemas.microsoft.com/office/drawing/2014/main" val="316481124"/>
                    </a:ext>
                  </a:extLst>
                </a:gridCol>
                <a:gridCol w="1235675">
                  <a:extLst>
                    <a:ext uri="{9D8B030D-6E8A-4147-A177-3AD203B41FA5}">
                      <a16:colId xmlns:a16="http://schemas.microsoft.com/office/drawing/2014/main" val="1661096736"/>
                    </a:ext>
                  </a:extLst>
                </a:gridCol>
                <a:gridCol w="1569549">
                  <a:extLst>
                    <a:ext uri="{9D8B030D-6E8A-4147-A177-3AD203B41FA5}">
                      <a16:colId xmlns:a16="http://schemas.microsoft.com/office/drawing/2014/main" val="3513079259"/>
                    </a:ext>
                  </a:extLst>
                </a:gridCol>
              </a:tblGrid>
              <a:tr h="304800">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800" b="1" i="0" u="none" strike="noStrike" dirty="0">
                          <a:solidFill>
                            <a:srgbClr val="000000"/>
                          </a:solidFill>
                          <a:effectLst/>
                          <a:latin typeface="Calibri" panose="020F0502020204030204" pitchFamily="34" charset="0"/>
                        </a:rPr>
                        <a:t>Avg. Fare</a:t>
                      </a:r>
                    </a:p>
                  </a:txBody>
                  <a:tcPr marL="9525" marR="9525" marT="9525" marB="0" anchor="b">
                    <a:lnL>
                      <a:noFill/>
                    </a:lnL>
                    <a:lnR>
                      <a:noFill/>
                    </a:lnR>
                    <a:lnT>
                      <a:noFill/>
                    </a:lnT>
                    <a:lnB>
                      <a:noFill/>
                    </a:lnB>
                  </a:tcPr>
                </a:tc>
                <a:tc>
                  <a:txBody>
                    <a:bodyPr/>
                    <a:lstStyle/>
                    <a:p>
                      <a:pPr algn="ctr" fontAlgn="b"/>
                      <a:r>
                        <a:rPr lang="en-US" sz="1800" b="1" i="0" u="none" strike="noStrike" dirty="0">
                          <a:solidFill>
                            <a:srgbClr val="000000"/>
                          </a:solidFill>
                          <a:effectLst/>
                          <a:latin typeface="Calibri" panose="020F0502020204030204" pitchFamily="34" charset="0"/>
                        </a:rPr>
                        <a:t>Fare Today</a:t>
                      </a:r>
                    </a:p>
                  </a:txBody>
                  <a:tcPr marL="9525" marR="9525" marT="9525" marB="0" anchor="b">
                    <a:lnL>
                      <a:noFill/>
                    </a:lnL>
                    <a:lnR>
                      <a:noFill/>
                    </a:lnR>
                    <a:lnT>
                      <a:noFill/>
                    </a:lnT>
                    <a:lnB>
                      <a:noFill/>
                    </a:lnB>
                  </a:tcPr>
                </a:tc>
                <a:extLst>
                  <a:ext uri="{0D108BD9-81ED-4DB2-BD59-A6C34878D82A}">
                    <a16:rowId xmlns:a16="http://schemas.microsoft.com/office/drawing/2014/main" val="2162045431"/>
                  </a:ext>
                </a:extLst>
              </a:tr>
              <a:tr h="304800">
                <a:tc>
                  <a:txBody>
                    <a:bodyPr/>
                    <a:lstStyle/>
                    <a:p>
                      <a:pPr algn="ctr" fontAlgn="b"/>
                      <a:r>
                        <a:rPr lang="en-US" sz="1800" b="0" i="0" u="none" strike="noStrike" dirty="0">
                          <a:solidFill>
                            <a:srgbClr val="000000"/>
                          </a:solidFill>
                          <a:effectLst/>
                          <a:latin typeface="Calibri" panose="020F0502020204030204" pitchFamily="34" charset="0"/>
                        </a:rPr>
                        <a:t>1</a:t>
                      </a:r>
                      <a:r>
                        <a:rPr lang="en-US" sz="1800" b="0" i="0" u="none" strike="noStrike" baseline="30000" dirty="0">
                          <a:solidFill>
                            <a:srgbClr val="000000"/>
                          </a:solidFill>
                          <a:effectLst/>
                          <a:latin typeface="Calibri" panose="020F0502020204030204" pitchFamily="34" charset="0"/>
                        </a:rPr>
                        <a:t>st</a:t>
                      </a:r>
                      <a:r>
                        <a:rPr lang="en-US" sz="1800" b="0" i="0" u="none" strike="noStrike" dirty="0">
                          <a:solidFill>
                            <a:srgbClr val="000000"/>
                          </a:solidFill>
                          <a:effectLst/>
                          <a:latin typeface="Calibri" panose="020F0502020204030204" pitchFamily="34" charset="0"/>
                        </a:rPr>
                        <a:t> Class</a:t>
                      </a:r>
                    </a:p>
                  </a:txBody>
                  <a:tcPr marL="9525" marR="9525" marT="9525"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 $      84.15 </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 $      2,182.45 </a:t>
                      </a:r>
                    </a:p>
                  </a:txBody>
                  <a:tcPr marL="9525" marR="9525" marT="9525" marB="0" anchor="b">
                    <a:lnL>
                      <a:noFill/>
                    </a:lnL>
                    <a:lnR>
                      <a:noFill/>
                    </a:lnR>
                    <a:lnT>
                      <a:noFill/>
                    </a:lnT>
                    <a:lnB>
                      <a:noFill/>
                    </a:lnB>
                  </a:tcPr>
                </a:tc>
                <a:extLst>
                  <a:ext uri="{0D108BD9-81ED-4DB2-BD59-A6C34878D82A}">
                    <a16:rowId xmlns:a16="http://schemas.microsoft.com/office/drawing/2014/main" val="1428017268"/>
                  </a:ext>
                </a:extLst>
              </a:tr>
              <a:tr h="304800">
                <a:tc>
                  <a:txBody>
                    <a:bodyPr/>
                    <a:lstStyle/>
                    <a:p>
                      <a:pPr algn="ctr" fontAlgn="b"/>
                      <a:r>
                        <a:rPr lang="en-US" sz="1800" b="0" i="0" u="none" strike="noStrike" dirty="0">
                          <a:solidFill>
                            <a:srgbClr val="000000"/>
                          </a:solidFill>
                          <a:effectLst/>
                          <a:latin typeface="Calibri" panose="020F0502020204030204" pitchFamily="34" charset="0"/>
                        </a:rPr>
                        <a:t>2</a:t>
                      </a:r>
                      <a:r>
                        <a:rPr lang="en-US" sz="1800" b="0" i="0" u="none" strike="noStrike" baseline="30000" dirty="0">
                          <a:solidFill>
                            <a:srgbClr val="000000"/>
                          </a:solidFill>
                          <a:effectLst/>
                          <a:latin typeface="Calibri" panose="020F0502020204030204" pitchFamily="34" charset="0"/>
                        </a:rPr>
                        <a:t>nd</a:t>
                      </a:r>
                      <a:r>
                        <a:rPr lang="en-US" sz="1800" b="0" i="0" u="none" strike="noStrike" dirty="0">
                          <a:solidFill>
                            <a:srgbClr val="000000"/>
                          </a:solidFill>
                          <a:effectLst/>
                          <a:latin typeface="Calibri" panose="020F0502020204030204" pitchFamily="34" charset="0"/>
                        </a:rPr>
                        <a:t> Class</a:t>
                      </a:r>
                    </a:p>
                  </a:txBody>
                  <a:tcPr marL="9525" marR="9525" marT="9525"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 $      20.66 </a:t>
                      </a:r>
                    </a:p>
                  </a:txBody>
                  <a:tcPr marL="9525" marR="9525" marT="9525"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 $      535.82 </a:t>
                      </a:r>
                    </a:p>
                  </a:txBody>
                  <a:tcPr marL="9525" marR="9525" marT="9525" marB="0" anchor="b">
                    <a:lnL>
                      <a:noFill/>
                    </a:lnL>
                    <a:lnR>
                      <a:noFill/>
                    </a:lnR>
                    <a:lnT>
                      <a:noFill/>
                    </a:lnT>
                    <a:lnB>
                      <a:noFill/>
                    </a:lnB>
                  </a:tcPr>
                </a:tc>
                <a:extLst>
                  <a:ext uri="{0D108BD9-81ED-4DB2-BD59-A6C34878D82A}">
                    <a16:rowId xmlns:a16="http://schemas.microsoft.com/office/drawing/2014/main" val="911783439"/>
                  </a:ext>
                </a:extLst>
              </a:tr>
              <a:tr h="304800">
                <a:tc>
                  <a:txBody>
                    <a:bodyPr/>
                    <a:lstStyle/>
                    <a:p>
                      <a:pPr algn="ctr" fontAlgn="b"/>
                      <a:r>
                        <a:rPr lang="en-US" sz="1800" b="0" i="0" u="none" strike="noStrike" dirty="0">
                          <a:solidFill>
                            <a:srgbClr val="000000"/>
                          </a:solidFill>
                          <a:effectLst/>
                          <a:latin typeface="Calibri" panose="020F0502020204030204" pitchFamily="34" charset="0"/>
                        </a:rPr>
                        <a:t>3</a:t>
                      </a:r>
                      <a:r>
                        <a:rPr lang="en-US" sz="1800" b="0" i="0" u="none" strike="noStrike" baseline="30000" dirty="0">
                          <a:solidFill>
                            <a:srgbClr val="000000"/>
                          </a:solidFill>
                          <a:effectLst/>
                          <a:latin typeface="Calibri" panose="020F0502020204030204" pitchFamily="34" charset="0"/>
                        </a:rPr>
                        <a:t>rd</a:t>
                      </a:r>
                      <a:r>
                        <a:rPr lang="en-US" sz="1800" b="0" i="0" u="none" strike="noStrike" dirty="0">
                          <a:solidFill>
                            <a:srgbClr val="000000"/>
                          </a:solidFill>
                          <a:effectLst/>
                          <a:latin typeface="Calibri" panose="020F0502020204030204" pitchFamily="34" charset="0"/>
                        </a:rPr>
                        <a:t> Class</a:t>
                      </a:r>
                    </a:p>
                  </a:txBody>
                  <a:tcPr marL="9525" marR="9525" marT="9525"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 $      13.68 </a:t>
                      </a:r>
                    </a:p>
                  </a:txBody>
                  <a:tcPr marL="9525" marR="9525" marT="9525"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 $      354.79 </a:t>
                      </a:r>
                    </a:p>
                  </a:txBody>
                  <a:tcPr marL="9525" marR="9525" marT="9525" marB="0" anchor="b">
                    <a:lnL>
                      <a:noFill/>
                    </a:lnL>
                    <a:lnR>
                      <a:noFill/>
                    </a:lnR>
                    <a:lnT>
                      <a:noFill/>
                    </a:lnT>
                    <a:lnB>
                      <a:noFill/>
                    </a:lnB>
                  </a:tcPr>
                </a:tc>
                <a:extLst>
                  <a:ext uri="{0D108BD9-81ED-4DB2-BD59-A6C34878D82A}">
                    <a16:rowId xmlns:a16="http://schemas.microsoft.com/office/drawing/2014/main" val="1170639964"/>
                  </a:ext>
                </a:extLst>
              </a:tr>
            </a:tbl>
          </a:graphicData>
        </a:graphic>
      </p:graphicFrame>
      <p:graphicFrame>
        <p:nvGraphicFramePr>
          <p:cNvPr id="8" name="Table 7">
            <a:extLst>
              <a:ext uri="{FF2B5EF4-FFF2-40B4-BE49-F238E27FC236}">
                <a16:creationId xmlns:a16="http://schemas.microsoft.com/office/drawing/2014/main" id="{F8A1C78D-EF0A-BA45-B593-0CDB855CF71F}"/>
              </a:ext>
            </a:extLst>
          </p:cNvPr>
          <p:cNvGraphicFramePr>
            <a:graphicFrameLocks noGrp="1"/>
          </p:cNvGraphicFramePr>
          <p:nvPr>
            <p:extLst>
              <p:ext uri="{D42A27DB-BD31-4B8C-83A1-F6EECF244321}">
                <p14:modId xmlns:p14="http://schemas.microsoft.com/office/powerpoint/2010/main" val="631997861"/>
              </p:ext>
            </p:extLst>
          </p:nvPr>
        </p:nvGraphicFramePr>
        <p:xfrm>
          <a:off x="8668098" y="2668441"/>
          <a:ext cx="2120900" cy="3314700"/>
        </p:xfrm>
        <a:graphic>
          <a:graphicData uri="http://schemas.openxmlformats.org/drawingml/2006/table">
            <a:tbl>
              <a:tblPr/>
              <a:tblGrid>
                <a:gridCol w="964914">
                  <a:extLst>
                    <a:ext uri="{9D8B030D-6E8A-4147-A177-3AD203B41FA5}">
                      <a16:colId xmlns:a16="http://schemas.microsoft.com/office/drawing/2014/main" val="2751675479"/>
                    </a:ext>
                  </a:extLst>
                </a:gridCol>
                <a:gridCol w="1155986">
                  <a:extLst>
                    <a:ext uri="{9D8B030D-6E8A-4147-A177-3AD203B41FA5}">
                      <a16:colId xmlns:a16="http://schemas.microsoft.com/office/drawing/2014/main" val="3686973159"/>
                    </a:ext>
                  </a:extLst>
                </a:gridCol>
              </a:tblGrid>
              <a:tr h="800100">
                <a:tc gridSpan="2">
                  <a:txBody>
                    <a:bodyPr/>
                    <a:lstStyle/>
                    <a:p>
                      <a:pPr algn="ctr" fontAlgn="ctr"/>
                      <a:r>
                        <a:rPr lang="en-US" sz="2400" b="1" i="0" u="none" strike="noStrike">
                          <a:solidFill>
                            <a:srgbClr val="000000"/>
                          </a:solidFill>
                          <a:effectLst/>
                          <a:latin typeface="Calibri" panose="020F0502020204030204" pitchFamily="34" charset="0"/>
                        </a:rPr>
                        <a:t>Number of Passengers</a:t>
                      </a:r>
                    </a:p>
                  </a:txBody>
                  <a:tcPr marL="9525" marR="9525" marT="9525" marB="0" anchor="ctr">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829534280"/>
                  </a:ext>
                </a:extLst>
              </a:tr>
              <a:tr h="304800">
                <a:tc>
                  <a:txBody>
                    <a:bodyPr/>
                    <a:lstStyle/>
                    <a:p>
                      <a:pPr algn="l" fontAlgn="b"/>
                      <a:r>
                        <a:rPr lang="en-US" sz="1800" b="1" i="0" u="none" strike="noStrike">
                          <a:solidFill>
                            <a:srgbClr val="000000"/>
                          </a:solidFill>
                          <a:effectLst/>
                          <a:latin typeface="Calibri" panose="020F0502020204030204" pitchFamily="34" charset="0"/>
                        </a:rPr>
                        <a:t>1st Class</a:t>
                      </a:r>
                    </a:p>
                  </a:txBody>
                  <a:tcPr marL="9525" marR="9525" marT="9525" marB="0" anchor="b">
                    <a:lnL>
                      <a:noFill/>
                    </a:lnL>
                    <a:lnR>
                      <a:noFill/>
                    </a:lnR>
                    <a:lnT>
                      <a:noFill/>
                    </a:lnT>
                    <a:lnB>
                      <a:noFill/>
                    </a:lnB>
                  </a:tcPr>
                </a:tc>
                <a:tc>
                  <a:txBody>
                    <a:bodyPr/>
                    <a:lstStyle/>
                    <a:p>
                      <a:pPr algn="r" fontAlgn="b"/>
                      <a:r>
                        <a:rPr lang="en-US" sz="1800" b="1" i="0" u="none" strike="noStrike">
                          <a:solidFill>
                            <a:srgbClr val="000000"/>
                          </a:solidFill>
                          <a:effectLst/>
                          <a:latin typeface="Calibri" panose="020F0502020204030204" pitchFamily="34" charset="0"/>
                        </a:rPr>
                        <a:t>216</a:t>
                      </a:r>
                    </a:p>
                  </a:txBody>
                  <a:tcPr marL="9525" marR="9525" marT="9525" marB="0" anchor="b">
                    <a:lnL>
                      <a:noFill/>
                    </a:lnL>
                    <a:lnR>
                      <a:noFill/>
                    </a:lnR>
                    <a:lnT>
                      <a:noFill/>
                    </a:lnT>
                    <a:lnB>
                      <a:noFill/>
                    </a:lnB>
                  </a:tcPr>
                </a:tc>
                <a:extLst>
                  <a:ext uri="{0D108BD9-81ED-4DB2-BD59-A6C34878D82A}">
                    <a16:rowId xmlns:a16="http://schemas.microsoft.com/office/drawing/2014/main" val="162099599"/>
                  </a:ext>
                </a:extLst>
              </a:tr>
              <a:tr h="266700">
                <a:tc>
                  <a:txBody>
                    <a:bodyPr/>
                    <a:lstStyle/>
                    <a:p>
                      <a:pPr algn="l" fontAlgn="b"/>
                      <a:r>
                        <a:rPr lang="en-US" sz="1600" b="0" i="0" u="none" strike="noStrike">
                          <a:solidFill>
                            <a:srgbClr val="000000"/>
                          </a:solidFill>
                          <a:effectLst/>
                          <a:latin typeface="Calibri" panose="020F0502020204030204" pitchFamily="34" charset="0"/>
                        </a:rPr>
                        <a:t>female</a:t>
                      </a:r>
                    </a:p>
                  </a:txBody>
                  <a:tcPr marL="857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94</a:t>
                      </a:r>
                    </a:p>
                  </a:txBody>
                  <a:tcPr marL="9525" marR="9525" marT="9525" marB="0" anchor="b">
                    <a:lnL>
                      <a:noFill/>
                    </a:lnL>
                    <a:lnR>
                      <a:noFill/>
                    </a:lnR>
                    <a:lnT>
                      <a:noFill/>
                    </a:lnT>
                    <a:lnB>
                      <a:noFill/>
                    </a:lnB>
                  </a:tcPr>
                </a:tc>
                <a:extLst>
                  <a:ext uri="{0D108BD9-81ED-4DB2-BD59-A6C34878D82A}">
                    <a16:rowId xmlns:a16="http://schemas.microsoft.com/office/drawing/2014/main" val="1253784737"/>
                  </a:ext>
                </a:extLst>
              </a:tr>
              <a:tr h="266700">
                <a:tc>
                  <a:txBody>
                    <a:bodyPr/>
                    <a:lstStyle/>
                    <a:p>
                      <a:pPr algn="l" fontAlgn="b"/>
                      <a:r>
                        <a:rPr lang="en-US" sz="1600" b="0" i="0" u="none" strike="noStrike">
                          <a:solidFill>
                            <a:srgbClr val="000000"/>
                          </a:solidFill>
                          <a:effectLst/>
                          <a:latin typeface="Calibri" panose="020F0502020204030204" pitchFamily="34" charset="0"/>
                        </a:rPr>
                        <a:t>male</a:t>
                      </a:r>
                    </a:p>
                  </a:txBody>
                  <a:tcPr marL="857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122</a:t>
                      </a:r>
                    </a:p>
                  </a:txBody>
                  <a:tcPr marL="9525" marR="9525" marT="9525" marB="0" anchor="b">
                    <a:lnL>
                      <a:noFill/>
                    </a:lnL>
                    <a:lnR>
                      <a:noFill/>
                    </a:lnR>
                    <a:lnT>
                      <a:noFill/>
                    </a:lnT>
                    <a:lnB>
                      <a:noFill/>
                    </a:lnB>
                  </a:tcPr>
                </a:tc>
                <a:extLst>
                  <a:ext uri="{0D108BD9-81ED-4DB2-BD59-A6C34878D82A}">
                    <a16:rowId xmlns:a16="http://schemas.microsoft.com/office/drawing/2014/main" val="1776468182"/>
                  </a:ext>
                </a:extLst>
              </a:tr>
              <a:tr h="304800">
                <a:tc>
                  <a:txBody>
                    <a:bodyPr/>
                    <a:lstStyle/>
                    <a:p>
                      <a:pPr algn="l" fontAlgn="b"/>
                      <a:r>
                        <a:rPr lang="en-US" sz="1800" b="1" i="0" u="none" strike="noStrike">
                          <a:solidFill>
                            <a:srgbClr val="000000"/>
                          </a:solidFill>
                          <a:effectLst/>
                          <a:latin typeface="Calibri" panose="020F0502020204030204" pitchFamily="34" charset="0"/>
                        </a:rPr>
                        <a:t>2nd Class</a:t>
                      </a:r>
                    </a:p>
                  </a:txBody>
                  <a:tcPr marL="9525" marR="9525" marT="9525" marB="0" anchor="b">
                    <a:lnL>
                      <a:noFill/>
                    </a:lnL>
                    <a:lnR>
                      <a:noFill/>
                    </a:lnR>
                    <a:lnT>
                      <a:noFill/>
                    </a:lnT>
                    <a:lnB>
                      <a:noFill/>
                    </a:lnB>
                  </a:tcPr>
                </a:tc>
                <a:tc>
                  <a:txBody>
                    <a:bodyPr/>
                    <a:lstStyle/>
                    <a:p>
                      <a:pPr algn="r" fontAlgn="b"/>
                      <a:r>
                        <a:rPr lang="en-US" sz="1800" b="1" i="0" u="none" strike="noStrike">
                          <a:solidFill>
                            <a:srgbClr val="000000"/>
                          </a:solidFill>
                          <a:effectLst/>
                          <a:latin typeface="Calibri" panose="020F0502020204030204" pitchFamily="34" charset="0"/>
                        </a:rPr>
                        <a:t>184</a:t>
                      </a:r>
                    </a:p>
                  </a:txBody>
                  <a:tcPr marL="9525" marR="9525" marT="9525" marB="0" anchor="b">
                    <a:lnL>
                      <a:noFill/>
                    </a:lnL>
                    <a:lnR>
                      <a:noFill/>
                    </a:lnR>
                    <a:lnT>
                      <a:noFill/>
                    </a:lnT>
                    <a:lnB>
                      <a:noFill/>
                    </a:lnB>
                  </a:tcPr>
                </a:tc>
                <a:extLst>
                  <a:ext uri="{0D108BD9-81ED-4DB2-BD59-A6C34878D82A}">
                    <a16:rowId xmlns:a16="http://schemas.microsoft.com/office/drawing/2014/main" val="188332098"/>
                  </a:ext>
                </a:extLst>
              </a:tr>
              <a:tr h="266700">
                <a:tc>
                  <a:txBody>
                    <a:bodyPr/>
                    <a:lstStyle/>
                    <a:p>
                      <a:pPr algn="l" fontAlgn="b"/>
                      <a:r>
                        <a:rPr lang="en-US" sz="1600" b="0" i="0" u="none" strike="noStrike">
                          <a:solidFill>
                            <a:srgbClr val="000000"/>
                          </a:solidFill>
                          <a:effectLst/>
                          <a:latin typeface="Calibri" panose="020F0502020204030204" pitchFamily="34" charset="0"/>
                        </a:rPr>
                        <a:t>female</a:t>
                      </a:r>
                    </a:p>
                  </a:txBody>
                  <a:tcPr marL="857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76</a:t>
                      </a:r>
                    </a:p>
                  </a:txBody>
                  <a:tcPr marL="9525" marR="9525" marT="9525" marB="0" anchor="b">
                    <a:lnL>
                      <a:noFill/>
                    </a:lnL>
                    <a:lnR>
                      <a:noFill/>
                    </a:lnR>
                    <a:lnT>
                      <a:noFill/>
                    </a:lnT>
                    <a:lnB>
                      <a:noFill/>
                    </a:lnB>
                  </a:tcPr>
                </a:tc>
                <a:extLst>
                  <a:ext uri="{0D108BD9-81ED-4DB2-BD59-A6C34878D82A}">
                    <a16:rowId xmlns:a16="http://schemas.microsoft.com/office/drawing/2014/main" val="3708969760"/>
                  </a:ext>
                </a:extLst>
              </a:tr>
              <a:tr h="266700">
                <a:tc>
                  <a:txBody>
                    <a:bodyPr/>
                    <a:lstStyle/>
                    <a:p>
                      <a:pPr algn="l" fontAlgn="b"/>
                      <a:r>
                        <a:rPr lang="en-US" sz="1600" b="0" i="0" u="none" strike="noStrike">
                          <a:solidFill>
                            <a:srgbClr val="000000"/>
                          </a:solidFill>
                          <a:effectLst/>
                          <a:latin typeface="Calibri" panose="020F0502020204030204" pitchFamily="34" charset="0"/>
                        </a:rPr>
                        <a:t>male</a:t>
                      </a:r>
                    </a:p>
                  </a:txBody>
                  <a:tcPr marL="857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108</a:t>
                      </a:r>
                    </a:p>
                  </a:txBody>
                  <a:tcPr marL="9525" marR="9525" marT="9525" marB="0" anchor="b">
                    <a:lnL>
                      <a:noFill/>
                    </a:lnL>
                    <a:lnR>
                      <a:noFill/>
                    </a:lnR>
                    <a:lnT>
                      <a:noFill/>
                    </a:lnT>
                    <a:lnB>
                      <a:noFill/>
                    </a:lnB>
                  </a:tcPr>
                </a:tc>
                <a:extLst>
                  <a:ext uri="{0D108BD9-81ED-4DB2-BD59-A6C34878D82A}">
                    <a16:rowId xmlns:a16="http://schemas.microsoft.com/office/drawing/2014/main" val="1594809778"/>
                  </a:ext>
                </a:extLst>
              </a:tr>
              <a:tr h="304800">
                <a:tc>
                  <a:txBody>
                    <a:bodyPr/>
                    <a:lstStyle/>
                    <a:p>
                      <a:pPr algn="l" fontAlgn="b"/>
                      <a:r>
                        <a:rPr lang="en-US" sz="1800" b="1" i="0" u="none" strike="noStrike">
                          <a:solidFill>
                            <a:srgbClr val="000000"/>
                          </a:solidFill>
                          <a:effectLst/>
                          <a:latin typeface="Calibri" panose="020F0502020204030204" pitchFamily="34" charset="0"/>
                        </a:rPr>
                        <a:t>3rd Class</a:t>
                      </a:r>
                    </a:p>
                  </a:txBody>
                  <a:tcPr marL="9525" marR="9525" marT="9525" marB="0" anchor="b">
                    <a:lnL>
                      <a:noFill/>
                    </a:lnL>
                    <a:lnR>
                      <a:noFill/>
                    </a:lnR>
                    <a:lnT>
                      <a:noFill/>
                    </a:lnT>
                    <a:lnB>
                      <a:noFill/>
                    </a:lnB>
                  </a:tcPr>
                </a:tc>
                <a:tc>
                  <a:txBody>
                    <a:bodyPr/>
                    <a:lstStyle/>
                    <a:p>
                      <a:pPr algn="r" fontAlgn="b"/>
                      <a:r>
                        <a:rPr lang="en-US" sz="1800" b="1" i="0" u="none" strike="noStrike">
                          <a:solidFill>
                            <a:srgbClr val="000000"/>
                          </a:solidFill>
                          <a:effectLst/>
                          <a:latin typeface="Calibri" panose="020F0502020204030204" pitchFamily="34" charset="0"/>
                        </a:rPr>
                        <a:t>491</a:t>
                      </a:r>
                    </a:p>
                  </a:txBody>
                  <a:tcPr marL="9525" marR="9525" marT="9525" marB="0" anchor="b">
                    <a:lnL>
                      <a:noFill/>
                    </a:lnL>
                    <a:lnR>
                      <a:noFill/>
                    </a:lnR>
                    <a:lnT>
                      <a:noFill/>
                    </a:lnT>
                    <a:lnB>
                      <a:noFill/>
                    </a:lnB>
                  </a:tcPr>
                </a:tc>
                <a:extLst>
                  <a:ext uri="{0D108BD9-81ED-4DB2-BD59-A6C34878D82A}">
                    <a16:rowId xmlns:a16="http://schemas.microsoft.com/office/drawing/2014/main" val="2473326544"/>
                  </a:ext>
                </a:extLst>
              </a:tr>
              <a:tr h="266700">
                <a:tc>
                  <a:txBody>
                    <a:bodyPr/>
                    <a:lstStyle/>
                    <a:p>
                      <a:pPr algn="l" fontAlgn="b"/>
                      <a:r>
                        <a:rPr lang="en-US" sz="1600" b="0" i="0" u="none" strike="noStrike">
                          <a:solidFill>
                            <a:srgbClr val="000000"/>
                          </a:solidFill>
                          <a:effectLst/>
                          <a:latin typeface="Calibri" panose="020F0502020204030204" pitchFamily="34" charset="0"/>
                        </a:rPr>
                        <a:t>female</a:t>
                      </a:r>
                    </a:p>
                  </a:txBody>
                  <a:tcPr marL="85725" marR="9525" marT="9525"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144</a:t>
                      </a:r>
                    </a:p>
                  </a:txBody>
                  <a:tcPr marL="9525" marR="9525" marT="9525" marB="0" anchor="b">
                    <a:lnL>
                      <a:noFill/>
                    </a:lnL>
                    <a:lnR>
                      <a:noFill/>
                    </a:lnR>
                    <a:lnT>
                      <a:noFill/>
                    </a:lnT>
                    <a:lnB>
                      <a:noFill/>
                    </a:lnB>
                  </a:tcPr>
                </a:tc>
                <a:extLst>
                  <a:ext uri="{0D108BD9-81ED-4DB2-BD59-A6C34878D82A}">
                    <a16:rowId xmlns:a16="http://schemas.microsoft.com/office/drawing/2014/main" val="2600638230"/>
                  </a:ext>
                </a:extLst>
              </a:tr>
              <a:tr h="266700">
                <a:tc>
                  <a:txBody>
                    <a:bodyPr/>
                    <a:lstStyle/>
                    <a:p>
                      <a:pPr algn="l" fontAlgn="b"/>
                      <a:r>
                        <a:rPr lang="en-US" sz="1600" b="0" i="0" u="none" strike="noStrike">
                          <a:solidFill>
                            <a:srgbClr val="000000"/>
                          </a:solidFill>
                          <a:effectLst/>
                          <a:latin typeface="Calibri" panose="020F0502020204030204" pitchFamily="34" charset="0"/>
                        </a:rPr>
                        <a:t>male</a:t>
                      </a:r>
                    </a:p>
                  </a:txBody>
                  <a:tcPr marL="85725" marR="9525" marT="9525"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347</a:t>
                      </a:r>
                    </a:p>
                  </a:txBody>
                  <a:tcPr marL="9525" marR="9525" marT="9525" marB="0" anchor="b">
                    <a:lnL>
                      <a:noFill/>
                    </a:lnL>
                    <a:lnR>
                      <a:noFill/>
                    </a:lnR>
                    <a:lnT>
                      <a:noFill/>
                    </a:lnT>
                    <a:lnB>
                      <a:noFill/>
                    </a:lnB>
                  </a:tcPr>
                </a:tc>
                <a:extLst>
                  <a:ext uri="{0D108BD9-81ED-4DB2-BD59-A6C34878D82A}">
                    <a16:rowId xmlns:a16="http://schemas.microsoft.com/office/drawing/2014/main" val="3137474966"/>
                  </a:ext>
                </a:extLst>
              </a:tr>
            </a:tbl>
          </a:graphicData>
        </a:graphic>
      </p:graphicFrame>
    </p:spTree>
    <p:extLst>
      <p:ext uri="{BB962C8B-B14F-4D97-AF65-F5344CB8AC3E}">
        <p14:creationId xmlns:p14="http://schemas.microsoft.com/office/powerpoint/2010/main" val="1529431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7E2E6"/>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7680-24B8-0D46-82C7-9178BBF33131}"/>
              </a:ext>
            </a:extLst>
          </p:cNvPr>
          <p:cNvSpPr>
            <a:spLocks noGrp="1"/>
          </p:cNvSpPr>
          <p:nvPr>
            <p:ph type="title"/>
          </p:nvPr>
        </p:nvSpPr>
        <p:spPr>
          <a:xfrm>
            <a:off x="0" y="0"/>
            <a:ext cx="10515600" cy="1325563"/>
          </a:xfrm>
        </p:spPr>
        <p:txBody>
          <a:bodyPr/>
          <a:lstStyle/>
          <a:p>
            <a:r>
              <a:rPr lang="en-US" dirty="0"/>
              <a:t>Sex and Embarkation Location </a:t>
            </a:r>
          </a:p>
        </p:txBody>
      </p:sp>
      <p:pic>
        <p:nvPicPr>
          <p:cNvPr id="4" name="Picture 3">
            <a:extLst>
              <a:ext uri="{FF2B5EF4-FFF2-40B4-BE49-F238E27FC236}">
                <a16:creationId xmlns:a16="http://schemas.microsoft.com/office/drawing/2014/main" id="{38BC2885-6519-FF45-852C-856D8BF637DB}"/>
              </a:ext>
            </a:extLst>
          </p:cNvPr>
          <p:cNvPicPr>
            <a:picLocks noChangeAspect="1"/>
          </p:cNvPicPr>
          <p:nvPr/>
        </p:nvPicPr>
        <p:blipFill>
          <a:blip r:embed="rId2"/>
          <a:stretch>
            <a:fillRect/>
          </a:stretch>
        </p:blipFill>
        <p:spPr>
          <a:xfrm>
            <a:off x="701708" y="1186559"/>
            <a:ext cx="5527651" cy="5486400"/>
          </a:xfrm>
          <a:prstGeom prst="rect">
            <a:avLst/>
          </a:prstGeom>
        </p:spPr>
      </p:pic>
      <p:graphicFrame>
        <p:nvGraphicFramePr>
          <p:cNvPr id="5" name="Table 4">
            <a:extLst>
              <a:ext uri="{FF2B5EF4-FFF2-40B4-BE49-F238E27FC236}">
                <a16:creationId xmlns:a16="http://schemas.microsoft.com/office/drawing/2014/main" id="{2F89C108-16C2-354A-9455-03E4D1FDA0CC}"/>
              </a:ext>
            </a:extLst>
          </p:cNvPr>
          <p:cNvGraphicFramePr>
            <a:graphicFrameLocks noGrp="1"/>
          </p:cNvGraphicFramePr>
          <p:nvPr>
            <p:extLst>
              <p:ext uri="{D42A27DB-BD31-4B8C-83A1-F6EECF244321}">
                <p14:modId xmlns:p14="http://schemas.microsoft.com/office/powerpoint/2010/main" val="257105839"/>
              </p:ext>
            </p:extLst>
          </p:nvPr>
        </p:nvGraphicFramePr>
        <p:xfrm>
          <a:off x="7850163" y="4940675"/>
          <a:ext cx="2924308" cy="1341068"/>
        </p:xfrm>
        <a:graphic>
          <a:graphicData uri="http://schemas.openxmlformats.org/drawingml/2006/table">
            <a:tbl>
              <a:tblPr/>
              <a:tblGrid>
                <a:gridCol w="1603653">
                  <a:extLst>
                    <a:ext uri="{9D8B030D-6E8A-4147-A177-3AD203B41FA5}">
                      <a16:colId xmlns:a16="http://schemas.microsoft.com/office/drawing/2014/main" val="4060407561"/>
                    </a:ext>
                  </a:extLst>
                </a:gridCol>
                <a:gridCol w="1320655">
                  <a:extLst>
                    <a:ext uri="{9D8B030D-6E8A-4147-A177-3AD203B41FA5}">
                      <a16:colId xmlns:a16="http://schemas.microsoft.com/office/drawing/2014/main" val="4265108144"/>
                    </a:ext>
                  </a:extLst>
                </a:gridCol>
              </a:tblGrid>
              <a:tr h="380303">
                <a:tc>
                  <a:txBody>
                    <a:bodyPr/>
                    <a:lstStyle/>
                    <a:p>
                      <a:pPr algn="l" fontAlgn="b"/>
                      <a:r>
                        <a:rPr lang="en-US" sz="2000" b="1" i="0" u="none" strike="noStrike" dirty="0">
                          <a:solidFill>
                            <a:srgbClr val="000000"/>
                          </a:solidFill>
                          <a:effectLst/>
                          <a:latin typeface="Calibri" panose="020F0502020204030204" pitchFamily="34" charset="0"/>
                        </a:rPr>
                        <a:t>Location</a:t>
                      </a:r>
                    </a:p>
                  </a:txBody>
                  <a:tcPr marL="9525" marR="9525" marT="9525" marB="0" anchor="b">
                    <a:lnL>
                      <a:noFill/>
                    </a:lnL>
                    <a:lnR>
                      <a:noFill/>
                    </a:lnR>
                    <a:lnT>
                      <a:noFill/>
                    </a:lnT>
                    <a:lnB>
                      <a:noFill/>
                    </a:lnB>
                  </a:tcPr>
                </a:tc>
                <a:tc>
                  <a:txBody>
                    <a:bodyPr/>
                    <a:lstStyle/>
                    <a:p>
                      <a:pPr algn="ctr" fontAlgn="b"/>
                      <a:r>
                        <a:rPr lang="en-US" sz="2000" b="1" i="0" u="none" strike="noStrike">
                          <a:solidFill>
                            <a:srgbClr val="000000"/>
                          </a:solidFill>
                          <a:effectLst/>
                          <a:latin typeface="Calibri" panose="020F0502020204030204" pitchFamily="34" charset="0"/>
                        </a:rPr>
                        <a:t>Passengers</a:t>
                      </a:r>
                    </a:p>
                  </a:txBody>
                  <a:tcPr marL="9525" marR="9525" marT="9525" marB="0" anchor="b">
                    <a:lnL>
                      <a:noFill/>
                    </a:lnL>
                    <a:lnR>
                      <a:noFill/>
                    </a:lnR>
                    <a:lnT>
                      <a:noFill/>
                    </a:lnT>
                    <a:lnB>
                      <a:noFill/>
                    </a:lnB>
                  </a:tcPr>
                </a:tc>
                <a:extLst>
                  <a:ext uri="{0D108BD9-81ED-4DB2-BD59-A6C34878D82A}">
                    <a16:rowId xmlns:a16="http://schemas.microsoft.com/office/drawing/2014/main" val="3638229016"/>
                  </a:ext>
                </a:extLst>
              </a:tr>
              <a:tr h="320255">
                <a:tc>
                  <a:txBody>
                    <a:bodyPr/>
                    <a:lstStyle/>
                    <a:p>
                      <a:pPr algn="l" fontAlgn="b"/>
                      <a:r>
                        <a:rPr lang="en-US" sz="1800" b="0" i="0" u="none" strike="noStrike" dirty="0">
                          <a:solidFill>
                            <a:srgbClr val="000000"/>
                          </a:solidFill>
                          <a:effectLst/>
                          <a:latin typeface="Calibri" panose="020F0502020204030204" pitchFamily="34" charset="0"/>
                        </a:rPr>
                        <a:t>Cherbourg</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168</a:t>
                      </a:r>
                    </a:p>
                  </a:txBody>
                  <a:tcPr marL="9525" marR="9525" marT="9525" marB="0" anchor="b">
                    <a:lnL>
                      <a:noFill/>
                    </a:lnL>
                    <a:lnR>
                      <a:noFill/>
                    </a:lnR>
                    <a:lnT>
                      <a:noFill/>
                    </a:lnT>
                    <a:lnB>
                      <a:noFill/>
                    </a:lnB>
                  </a:tcPr>
                </a:tc>
                <a:extLst>
                  <a:ext uri="{0D108BD9-81ED-4DB2-BD59-A6C34878D82A}">
                    <a16:rowId xmlns:a16="http://schemas.microsoft.com/office/drawing/2014/main" val="2000482765"/>
                  </a:ext>
                </a:extLst>
              </a:tr>
              <a:tr h="320255">
                <a:tc>
                  <a:txBody>
                    <a:bodyPr/>
                    <a:lstStyle/>
                    <a:p>
                      <a:pPr algn="l" fontAlgn="b"/>
                      <a:r>
                        <a:rPr lang="en-US" sz="1800" b="0" i="0" u="none" strike="noStrike" dirty="0">
                          <a:solidFill>
                            <a:srgbClr val="000000"/>
                          </a:solidFill>
                          <a:effectLst/>
                          <a:latin typeface="Calibri" panose="020F0502020204030204" pitchFamily="34" charset="0"/>
                        </a:rPr>
                        <a:t>Queenstown</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77</a:t>
                      </a:r>
                    </a:p>
                  </a:txBody>
                  <a:tcPr marL="9525" marR="9525" marT="9525" marB="0" anchor="b">
                    <a:lnL>
                      <a:noFill/>
                    </a:lnL>
                    <a:lnR>
                      <a:noFill/>
                    </a:lnR>
                    <a:lnT>
                      <a:noFill/>
                    </a:lnT>
                    <a:lnB>
                      <a:noFill/>
                    </a:lnB>
                  </a:tcPr>
                </a:tc>
                <a:extLst>
                  <a:ext uri="{0D108BD9-81ED-4DB2-BD59-A6C34878D82A}">
                    <a16:rowId xmlns:a16="http://schemas.microsoft.com/office/drawing/2014/main" val="1710808722"/>
                  </a:ext>
                </a:extLst>
              </a:tr>
              <a:tr h="320255">
                <a:tc>
                  <a:txBody>
                    <a:bodyPr/>
                    <a:lstStyle/>
                    <a:p>
                      <a:pPr algn="l" fontAlgn="b"/>
                      <a:r>
                        <a:rPr lang="en-US" sz="1800" b="1" i="0" u="none" strike="noStrike" dirty="0">
                          <a:solidFill>
                            <a:srgbClr val="000000"/>
                          </a:solidFill>
                          <a:effectLst/>
                          <a:latin typeface="Calibri" panose="020F0502020204030204" pitchFamily="34" charset="0"/>
                        </a:rPr>
                        <a:t>Southampton</a:t>
                      </a:r>
                    </a:p>
                  </a:txBody>
                  <a:tcPr marL="9525" marR="9525" marT="9525" marB="0" anchor="b">
                    <a:lnL>
                      <a:noFill/>
                    </a:lnL>
                    <a:lnR>
                      <a:noFill/>
                    </a:lnR>
                    <a:lnT>
                      <a:noFill/>
                    </a:lnT>
                    <a:lnB>
                      <a:noFill/>
                    </a:lnB>
                  </a:tcPr>
                </a:tc>
                <a:tc>
                  <a:txBody>
                    <a:bodyPr/>
                    <a:lstStyle/>
                    <a:p>
                      <a:pPr algn="ctr" fontAlgn="b"/>
                      <a:r>
                        <a:rPr lang="en-US" sz="1800" b="1" i="0" u="none" strike="noStrike" dirty="0">
                          <a:solidFill>
                            <a:srgbClr val="000000"/>
                          </a:solidFill>
                          <a:effectLst/>
                          <a:latin typeface="Calibri" panose="020F0502020204030204" pitchFamily="34" charset="0"/>
                        </a:rPr>
                        <a:t>644</a:t>
                      </a:r>
                    </a:p>
                  </a:txBody>
                  <a:tcPr marL="9525" marR="9525" marT="9525" marB="0" anchor="b">
                    <a:lnL>
                      <a:noFill/>
                    </a:lnL>
                    <a:lnR>
                      <a:noFill/>
                    </a:lnR>
                    <a:lnT>
                      <a:noFill/>
                    </a:lnT>
                    <a:lnB>
                      <a:noFill/>
                    </a:lnB>
                  </a:tcPr>
                </a:tc>
                <a:extLst>
                  <a:ext uri="{0D108BD9-81ED-4DB2-BD59-A6C34878D82A}">
                    <a16:rowId xmlns:a16="http://schemas.microsoft.com/office/drawing/2014/main" val="4256013689"/>
                  </a:ext>
                </a:extLst>
              </a:tr>
            </a:tbl>
          </a:graphicData>
        </a:graphic>
      </p:graphicFrame>
      <p:pic>
        <p:nvPicPr>
          <p:cNvPr id="7" name="Picture 6">
            <a:extLst>
              <a:ext uri="{FF2B5EF4-FFF2-40B4-BE49-F238E27FC236}">
                <a16:creationId xmlns:a16="http://schemas.microsoft.com/office/drawing/2014/main" id="{E5BACB15-5674-EA4A-8C4A-23D96EDBE757}"/>
              </a:ext>
            </a:extLst>
          </p:cNvPr>
          <p:cNvPicPr>
            <a:picLocks noChangeAspect="1"/>
          </p:cNvPicPr>
          <p:nvPr/>
        </p:nvPicPr>
        <p:blipFill>
          <a:blip r:embed="rId3"/>
          <a:stretch>
            <a:fillRect/>
          </a:stretch>
        </p:blipFill>
        <p:spPr>
          <a:xfrm>
            <a:off x="6931067" y="1485552"/>
            <a:ext cx="4762500" cy="3175000"/>
          </a:xfrm>
          <a:prstGeom prst="rect">
            <a:avLst/>
          </a:prstGeom>
        </p:spPr>
      </p:pic>
    </p:spTree>
    <p:extLst>
      <p:ext uri="{BB962C8B-B14F-4D97-AF65-F5344CB8AC3E}">
        <p14:creationId xmlns:p14="http://schemas.microsoft.com/office/powerpoint/2010/main" val="2075080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7E2E6"/>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7680-24B8-0D46-82C7-9178BBF33131}"/>
              </a:ext>
            </a:extLst>
          </p:cNvPr>
          <p:cNvSpPr>
            <a:spLocks noGrp="1"/>
          </p:cNvSpPr>
          <p:nvPr>
            <p:ph type="title"/>
          </p:nvPr>
        </p:nvSpPr>
        <p:spPr>
          <a:xfrm>
            <a:off x="0" y="0"/>
            <a:ext cx="10515600" cy="1325563"/>
          </a:xfrm>
        </p:spPr>
        <p:txBody>
          <a:bodyPr/>
          <a:lstStyle/>
          <a:p>
            <a:r>
              <a:rPr lang="en-US" dirty="0"/>
              <a:t>Pearson Correlation </a:t>
            </a:r>
          </a:p>
        </p:txBody>
      </p:sp>
      <p:sp>
        <p:nvSpPr>
          <p:cNvPr id="3" name="Content Placeholder 2">
            <a:extLst>
              <a:ext uri="{FF2B5EF4-FFF2-40B4-BE49-F238E27FC236}">
                <a16:creationId xmlns:a16="http://schemas.microsoft.com/office/drawing/2014/main" id="{DC99178D-B253-8343-AFCA-6B5B5A250C88}"/>
              </a:ext>
            </a:extLst>
          </p:cNvPr>
          <p:cNvSpPr>
            <a:spLocks noGrp="1"/>
          </p:cNvSpPr>
          <p:nvPr>
            <p:ph idx="1"/>
          </p:nvPr>
        </p:nvSpPr>
        <p:spPr>
          <a:xfrm>
            <a:off x="6629399" y="1243391"/>
            <a:ext cx="5163065" cy="4622661"/>
          </a:xfrm>
        </p:spPr>
        <p:txBody>
          <a:bodyPr>
            <a:normAutofit/>
          </a:bodyPr>
          <a:lstStyle/>
          <a:p>
            <a:pPr marL="0" indent="0">
              <a:buNone/>
            </a:pPr>
            <a:r>
              <a:rPr lang="en-US" dirty="0"/>
              <a:t>-1 = NEGATIVE linear relationship</a:t>
            </a:r>
          </a:p>
          <a:p>
            <a:pPr lvl="1"/>
            <a:r>
              <a:rPr lang="en-US" sz="2000" dirty="0"/>
              <a:t>You cannot be Male and Female, so you will have a -1 score since the features are not relational.</a:t>
            </a:r>
          </a:p>
          <a:p>
            <a:pPr lvl="1"/>
            <a:endParaRPr lang="en-US" sz="2000" dirty="0"/>
          </a:p>
          <a:p>
            <a:pPr marL="0" indent="0">
              <a:buNone/>
            </a:pPr>
            <a:r>
              <a:rPr lang="en-US" dirty="0"/>
              <a:t>0 = NO linear relationship</a:t>
            </a:r>
          </a:p>
          <a:p>
            <a:pPr lvl="1"/>
            <a:r>
              <a:rPr lang="en-US" sz="2000" dirty="0"/>
              <a:t>Age and place of embarkation had minimal linear relationship.</a:t>
            </a:r>
          </a:p>
          <a:p>
            <a:pPr lvl="1"/>
            <a:endParaRPr lang="en-US" sz="1800" dirty="0"/>
          </a:p>
          <a:p>
            <a:pPr marL="0" indent="0">
              <a:buNone/>
            </a:pPr>
            <a:r>
              <a:rPr lang="en-US" dirty="0"/>
              <a:t>1 = POSITIVE linear relationship</a:t>
            </a:r>
          </a:p>
          <a:p>
            <a:pPr lvl="1"/>
            <a:r>
              <a:rPr lang="en-US" sz="2000" dirty="0" err="1"/>
              <a:t>Sex_Female</a:t>
            </a:r>
            <a:r>
              <a:rPr lang="en-US" sz="2000" dirty="0"/>
              <a:t> and Survived have the greatest linear relationship of two different variables. </a:t>
            </a:r>
          </a:p>
          <a:p>
            <a:pPr marL="0" indent="0">
              <a:buNone/>
            </a:pPr>
            <a:endParaRPr lang="en-US" dirty="0"/>
          </a:p>
        </p:txBody>
      </p:sp>
      <p:pic>
        <p:nvPicPr>
          <p:cNvPr id="4" name="Picture 3">
            <a:extLst>
              <a:ext uri="{FF2B5EF4-FFF2-40B4-BE49-F238E27FC236}">
                <a16:creationId xmlns:a16="http://schemas.microsoft.com/office/drawing/2014/main" id="{657DA6E7-6BCA-8D41-89E4-C684F14B65B0}"/>
              </a:ext>
            </a:extLst>
          </p:cNvPr>
          <p:cNvPicPr>
            <a:picLocks noChangeAspect="1"/>
          </p:cNvPicPr>
          <p:nvPr/>
        </p:nvPicPr>
        <p:blipFill>
          <a:blip r:embed="rId2"/>
          <a:stretch>
            <a:fillRect/>
          </a:stretch>
        </p:blipFill>
        <p:spPr>
          <a:xfrm>
            <a:off x="0" y="902963"/>
            <a:ext cx="6629399" cy="5303519"/>
          </a:xfrm>
          <a:prstGeom prst="rect">
            <a:avLst/>
          </a:prstGeom>
        </p:spPr>
      </p:pic>
    </p:spTree>
    <p:extLst>
      <p:ext uri="{BB962C8B-B14F-4D97-AF65-F5344CB8AC3E}">
        <p14:creationId xmlns:p14="http://schemas.microsoft.com/office/powerpoint/2010/main" val="3446554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7E2E6"/>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7680-24B8-0D46-82C7-9178BBF33131}"/>
              </a:ext>
            </a:extLst>
          </p:cNvPr>
          <p:cNvSpPr>
            <a:spLocks noGrp="1"/>
          </p:cNvSpPr>
          <p:nvPr>
            <p:ph type="title"/>
          </p:nvPr>
        </p:nvSpPr>
        <p:spPr>
          <a:xfrm>
            <a:off x="0" y="0"/>
            <a:ext cx="10515600" cy="1325563"/>
          </a:xfrm>
        </p:spPr>
        <p:txBody>
          <a:bodyPr>
            <a:normAutofit/>
          </a:bodyPr>
          <a:lstStyle/>
          <a:p>
            <a:r>
              <a:rPr lang="en-US" sz="4000" dirty="0"/>
              <a:t>Which feature had the biggest impact on survival?</a:t>
            </a:r>
          </a:p>
        </p:txBody>
      </p:sp>
      <p:sp>
        <p:nvSpPr>
          <p:cNvPr id="3" name="Content Placeholder 2">
            <a:extLst>
              <a:ext uri="{FF2B5EF4-FFF2-40B4-BE49-F238E27FC236}">
                <a16:creationId xmlns:a16="http://schemas.microsoft.com/office/drawing/2014/main" id="{DC99178D-B253-8343-AFCA-6B5B5A250C88}"/>
              </a:ext>
            </a:extLst>
          </p:cNvPr>
          <p:cNvSpPr>
            <a:spLocks noGrp="1"/>
          </p:cNvSpPr>
          <p:nvPr>
            <p:ph idx="1"/>
          </p:nvPr>
        </p:nvSpPr>
        <p:spPr>
          <a:xfrm>
            <a:off x="7376984" y="1673342"/>
            <a:ext cx="4392482" cy="4261708"/>
          </a:xfrm>
        </p:spPr>
        <p:txBody>
          <a:bodyPr>
            <a:normAutofit/>
          </a:bodyPr>
          <a:lstStyle/>
          <a:p>
            <a:pPr marL="0" indent="0">
              <a:buNone/>
            </a:pPr>
            <a:r>
              <a:rPr lang="en-US" dirty="0"/>
              <a:t>Using the chi2 function, we were able to discern that being female was the biggest indicator of survival on the titanic. </a:t>
            </a:r>
          </a:p>
          <a:p>
            <a:pPr marL="0" indent="0">
              <a:buNone/>
            </a:pPr>
            <a:endParaRPr lang="en-US" dirty="0"/>
          </a:p>
          <a:p>
            <a:pPr marL="0" indent="0">
              <a:buNone/>
            </a:pPr>
            <a:endParaRPr lang="en-US" dirty="0"/>
          </a:p>
          <a:p>
            <a:pPr marL="0" indent="0">
              <a:buNone/>
            </a:pPr>
            <a:r>
              <a:rPr lang="en-US" sz="3200" b="1" dirty="0">
                <a:solidFill>
                  <a:srgbClr val="FF40FF"/>
                </a:solidFill>
              </a:rPr>
              <a:t>Females had the highest chance for survival. </a:t>
            </a:r>
          </a:p>
        </p:txBody>
      </p:sp>
      <p:pic>
        <p:nvPicPr>
          <p:cNvPr id="4" name="Picture 3">
            <a:extLst>
              <a:ext uri="{FF2B5EF4-FFF2-40B4-BE49-F238E27FC236}">
                <a16:creationId xmlns:a16="http://schemas.microsoft.com/office/drawing/2014/main" id="{164AB44E-6495-1443-A1E3-D8427DB753BF}"/>
              </a:ext>
            </a:extLst>
          </p:cNvPr>
          <p:cNvPicPr>
            <a:picLocks noChangeAspect="1"/>
          </p:cNvPicPr>
          <p:nvPr/>
        </p:nvPicPr>
        <p:blipFill>
          <a:blip r:embed="rId2"/>
          <a:stretch>
            <a:fillRect/>
          </a:stretch>
        </p:blipFill>
        <p:spPr>
          <a:xfrm>
            <a:off x="492211" y="922950"/>
            <a:ext cx="6392562" cy="4261708"/>
          </a:xfrm>
          <a:prstGeom prst="rect">
            <a:avLst/>
          </a:prstGeom>
        </p:spPr>
      </p:pic>
      <p:graphicFrame>
        <p:nvGraphicFramePr>
          <p:cNvPr id="5" name="Table 4">
            <a:extLst>
              <a:ext uri="{FF2B5EF4-FFF2-40B4-BE49-F238E27FC236}">
                <a16:creationId xmlns:a16="http://schemas.microsoft.com/office/drawing/2014/main" id="{61617BF9-67DF-F947-9B16-115BB005376D}"/>
              </a:ext>
            </a:extLst>
          </p:cNvPr>
          <p:cNvGraphicFramePr>
            <a:graphicFrameLocks noGrp="1"/>
          </p:cNvGraphicFramePr>
          <p:nvPr>
            <p:extLst>
              <p:ext uri="{D42A27DB-BD31-4B8C-83A1-F6EECF244321}">
                <p14:modId xmlns:p14="http://schemas.microsoft.com/office/powerpoint/2010/main" val="68374835"/>
              </p:ext>
            </p:extLst>
          </p:nvPr>
        </p:nvGraphicFramePr>
        <p:xfrm>
          <a:off x="977030" y="5477850"/>
          <a:ext cx="5907745" cy="914400"/>
        </p:xfrm>
        <a:graphic>
          <a:graphicData uri="http://schemas.openxmlformats.org/drawingml/2006/table">
            <a:tbl>
              <a:tblPr/>
              <a:tblGrid>
                <a:gridCol w="1041766">
                  <a:extLst>
                    <a:ext uri="{9D8B030D-6E8A-4147-A177-3AD203B41FA5}">
                      <a16:colId xmlns:a16="http://schemas.microsoft.com/office/drawing/2014/main" val="879985792"/>
                    </a:ext>
                  </a:extLst>
                </a:gridCol>
                <a:gridCol w="1621993">
                  <a:extLst>
                    <a:ext uri="{9D8B030D-6E8A-4147-A177-3AD203B41FA5}">
                      <a16:colId xmlns:a16="http://schemas.microsoft.com/office/drawing/2014/main" val="81208411"/>
                    </a:ext>
                  </a:extLst>
                </a:gridCol>
                <a:gridCol w="1621993">
                  <a:extLst>
                    <a:ext uri="{9D8B030D-6E8A-4147-A177-3AD203B41FA5}">
                      <a16:colId xmlns:a16="http://schemas.microsoft.com/office/drawing/2014/main" val="1466308391"/>
                    </a:ext>
                  </a:extLst>
                </a:gridCol>
                <a:gridCol w="1621993">
                  <a:extLst>
                    <a:ext uri="{9D8B030D-6E8A-4147-A177-3AD203B41FA5}">
                      <a16:colId xmlns:a16="http://schemas.microsoft.com/office/drawing/2014/main" val="1838709848"/>
                    </a:ext>
                  </a:extLst>
                </a:gridCol>
              </a:tblGrid>
              <a:tr h="304800">
                <a:tc>
                  <a:txBody>
                    <a:bodyPr/>
                    <a:lstStyle/>
                    <a:p>
                      <a:pPr algn="l" fontAlgn="b"/>
                      <a:r>
                        <a:rPr lang="en-US" sz="1800" b="1" i="0" u="none" strike="noStrike">
                          <a:solidFill>
                            <a:srgbClr val="000000"/>
                          </a:solidFill>
                          <a:effectLst/>
                          <a:latin typeface="Calibri" panose="020F0502020204030204" pitchFamily="34" charset="0"/>
                        </a:rPr>
                        <a:t>Sex</a:t>
                      </a:r>
                    </a:p>
                  </a:txBody>
                  <a:tcPr marL="9525" marR="9525" marT="9525" marB="0" anchor="b">
                    <a:lnL>
                      <a:noFill/>
                    </a:lnL>
                    <a:lnR>
                      <a:noFill/>
                    </a:lnR>
                    <a:lnT>
                      <a:noFill/>
                    </a:lnT>
                    <a:lnB>
                      <a:noFill/>
                    </a:lnB>
                  </a:tcPr>
                </a:tc>
                <a:tc>
                  <a:txBody>
                    <a:bodyPr/>
                    <a:lstStyle/>
                    <a:p>
                      <a:pPr algn="ctr" fontAlgn="b"/>
                      <a:r>
                        <a:rPr lang="en-US" sz="1800" b="1" i="0" u="none" strike="noStrike" dirty="0">
                          <a:solidFill>
                            <a:srgbClr val="000000"/>
                          </a:solidFill>
                          <a:effectLst/>
                          <a:latin typeface="Calibri" panose="020F0502020204030204" pitchFamily="34" charset="0"/>
                        </a:rPr>
                        <a:t>Passengers</a:t>
                      </a:r>
                    </a:p>
                  </a:txBody>
                  <a:tcPr marL="9525" marR="9525" marT="9525" marB="0" anchor="b">
                    <a:lnL>
                      <a:noFill/>
                    </a:lnL>
                    <a:lnR>
                      <a:noFill/>
                    </a:lnR>
                    <a:lnT>
                      <a:noFill/>
                    </a:lnT>
                    <a:lnB>
                      <a:noFill/>
                    </a:lnB>
                  </a:tcPr>
                </a:tc>
                <a:tc>
                  <a:txBody>
                    <a:bodyPr/>
                    <a:lstStyle/>
                    <a:p>
                      <a:pPr algn="ctr" fontAlgn="b"/>
                      <a:r>
                        <a:rPr lang="en-US" sz="1800" b="1" i="0" u="none" strike="noStrike">
                          <a:solidFill>
                            <a:srgbClr val="000000"/>
                          </a:solidFill>
                          <a:effectLst/>
                          <a:latin typeface="Calibri" panose="020F0502020204030204" pitchFamily="34" charset="0"/>
                        </a:rPr>
                        <a:t>Survived</a:t>
                      </a:r>
                    </a:p>
                  </a:txBody>
                  <a:tcPr marL="9525" marR="9525" marT="9525" marB="0" anchor="b">
                    <a:lnL>
                      <a:noFill/>
                    </a:lnL>
                    <a:lnR>
                      <a:noFill/>
                    </a:lnR>
                    <a:lnT>
                      <a:noFill/>
                    </a:lnT>
                    <a:lnB>
                      <a:noFill/>
                    </a:lnB>
                  </a:tcPr>
                </a:tc>
                <a:tc>
                  <a:txBody>
                    <a:bodyPr/>
                    <a:lstStyle/>
                    <a:p>
                      <a:pPr algn="ctr" fontAlgn="b"/>
                      <a:r>
                        <a:rPr lang="en-US" sz="1800" b="1" i="0" u="none" strike="noStrike">
                          <a:solidFill>
                            <a:srgbClr val="000000"/>
                          </a:solidFill>
                          <a:effectLst/>
                          <a:latin typeface="Calibri" panose="020F0502020204030204" pitchFamily="34" charset="0"/>
                        </a:rPr>
                        <a:t>% Survived</a:t>
                      </a:r>
                    </a:p>
                  </a:txBody>
                  <a:tcPr marL="9525" marR="9525" marT="9525" marB="0" anchor="b">
                    <a:lnL>
                      <a:noFill/>
                    </a:lnL>
                    <a:lnR>
                      <a:noFill/>
                    </a:lnR>
                    <a:lnT>
                      <a:noFill/>
                    </a:lnT>
                    <a:lnB>
                      <a:noFill/>
                    </a:lnB>
                  </a:tcPr>
                </a:tc>
                <a:extLst>
                  <a:ext uri="{0D108BD9-81ED-4DB2-BD59-A6C34878D82A}">
                    <a16:rowId xmlns:a16="http://schemas.microsoft.com/office/drawing/2014/main" val="3189101198"/>
                  </a:ext>
                </a:extLst>
              </a:tr>
              <a:tr h="304800">
                <a:tc>
                  <a:txBody>
                    <a:bodyPr/>
                    <a:lstStyle/>
                    <a:p>
                      <a:pPr algn="l" fontAlgn="b"/>
                      <a:r>
                        <a:rPr lang="en-US" sz="1800" b="0" i="0" u="none" strike="noStrike">
                          <a:solidFill>
                            <a:srgbClr val="000000"/>
                          </a:solidFill>
                          <a:effectLst/>
                          <a:latin typeface="Calibri" panose="020F0502020204030204" pitchFamily="34" charset="0"/>
                        </a:rPr>
                        <a:t>Female</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314</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233</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74%</a:t>
                      </a:r>
                    </a:p>
                  </a:txBody>
                  <a:tcPr marL="9525" marR="9525" marT="9525" marB="0" anchor="b">
                    <a:lnL>
                      <a:noFill/>
                    </a:lnL>
                    <a:lnR>
                      <a:noFill/>
                    </a:lnR>
                    <a:lnT>
                      <a:noFill/>
                    </a:lnT>
                    <a:lnB>
                      <a:noFill/>
                    </a:lnB>
                  </a:tcPr>
                </a:tc>
                <a:extLst>
                  <a:ext uri="{0D108BD9-81ED-4DB2-BD59-A6C34878D82A}">
                    <a16:rowId xmlns:a16="http://schemas.microsoft.com/office/drawing/2014/main" val="1702476567"/>
                  </a:ext>
                </a:extLst>
              </a:tr>
              <a:tr h="304800">
                <a:tc>
                  <a:txBody>
                    <a:bodyPr/>
                    <a:lstStyle/>
                    <a:p>
                      <a:pPr algn="l" fontAlgn="b"/>
                      <a:r>
                        <a:rPr lang="en-US" sz="1800" b="0" i="0" u="none" strike="noStrike">
                          <a:solidFill>
                            <a:srgbClr val="000000"/>
                          </a:solidFill>
                          <a:effectLst/>
                          <a:latin typeface="Calibri" panose="020F0502020204030204" pitchFamily="34" charset="0"/>
                        </a:rPr>
                        <a:t>Male</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577</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109</a:t>
                      </a:r>
                    </a:p>
                  </a:txBody>
                  <a:tcPr marL="9525" marR="9525" marT="9525"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19%</a:t>
                      </a:r>
                    </a:p>
                  </a:txBody>
                  <a:tcPr marL="9525" marR="9525" marT="9525" marB="0" anchor="b">
                    <a:lnL>
                      <a:noFill/>
                    </a:lnL>
                    <a:lnR>
                      <a:noFill/>
                    </a:lnR>
                    <a:lnT>
                      <a:noFill/>
                    </a:lnT>
                    <a:lnB>
                      <a:noFill/>
                    </a:lnB>
                  </a:tcPr>
                </a:tc>
                <a:extLst>
                  <a:ext uri="{0D108BD9-81ED-4DB2-BD59-A6C34878D82A}">
                    <a16:rowId xmlns:a16="http://schemas.microsoft.com/office/drawing/2014/main" val="3653846389"/>
                  </a:ext>
                </a:extLst>
              </a:tr>
            </a:tbl>
          </a:graphicData>
        </a:graphic>
      </p:graphicFrame>
    </p:spTree>
    <p:extLst>
      <p:ext uri="{BB962C8B-B14F-4D97-AF65-F5344CB8AC3E}">
        <p14:creationId xmlns:p14="http://schemas.microsoft.com/office/powerpoint/2010/main" val="1832124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7000" b="-7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5AED86-0084-924C-8CE8-BEEC6A205292}"/>
              </a:ext>
            </a:extLst>
          </p:cNvPr>
          <p:cNvSpPr/>
          <p:nvPr/>
        </p:nvSpPr>
        <p:spPr>
          <a:xfrm>
            <a:off x="7931362" y="730762"/>
            <a:ext cx="3397341"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Questions?</a:t>
            </a:r>
          </a:p>
        </p:txBody>
      </p:sp>
      <p:pic>
        <p:nvPicPr>
          <p:cNvPr id="6" name="Online Media 5" descr="My Heart Will Go On recorder.mp3">
            <a:hlinkClick r:id="" action="ppaction://media"/>
            <a:extLst>
              <a:ext uri="{FF2B5EF4-FFF2-40B4-BE49-F238E27FC236}">
                <a16:creationId xmlns:a16="http://schemas.microsoft.com/office/drawing/2014/main" id="{4ABDC6C7-8E78-EA4A-B11E-C4EE610894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5622" y="216769"/>
            <a:ext cx="812800" cy="812800"/>
          </a:xfrm>
          <a:prstGeom prst="rect">
            <a:avLst/>
          </a:prstGeom>
        </p:spPr>
      </p:pic>
    </p:spTree>
    <p:extLst>
      <p:ext uri="{BB962C8B-B14F-4D97-AF65-F5344CB8AC3E}">
        <p14:creationId xmlns:p14="http://schemas.microsoft.com/office/powerpoint/2010/main" val="35402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7B7B02-CDC8-E347-8BBA-43D38ADA32DB}"/>
              </a:ext>
            </a:extLst>
          </p:cNvPr>
          <p:cNvSpPr/>
          <p:nvPr/>
        </p:nvSpPr>
        <p:spPr>
          <a:xfrm>
            <a:off x="8288542" y="307079"/>
            <a:ext cx="3374963"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Thank You!</a:t>
            </a:r>
          </a:p>
        </p:txBody>
      </p:sp>
    </p:spTree>
    <p:extLst>
      <p:ext uri="{BB962C8B-B14F-4D97-AF65-F5344CB8AC3E}">
        <p14:creationId xmlns:p14="http://schemas.microsoft.com/office/powerpoint/2010/main" val="1046110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F3C37A-1703-304B-9696-6AED66486B07}"/>
              </a:ext>
            </a:extLst>
          </p:cNvPr>
          <p:cNvPicPr>
            <a:picLocks noChangeAspect="1"/>
          </p:cNvPicPr>
          <p:nvPr/>
        </p:nvPicPr>
        <p:blipFill>
          <a:blip r:embed="rId2"/>
          <a:stretch>
            <a:fillRect/>
          </a:stretch>
        </p:blipFill>
        <p:spPr>
          <a:xfrm>
            <a:off x="3467872" y="464472"/>
            <a:ext cx="5256255" cy="5929056"/>
          </a:xfrm>
          <a:prstGeom prst="rect">
            <a:avLst/>
          </a:prstGeom>
        </p:spPr>
      </p:pic>
      <p:sp>
        <p:nvSpPr>
          <p:cNvPr id="5" name="Oval 4">
            <a:extLst>
              <a:ext uri="{FF2B5EF4-FFF2-40B4-BE49-F238E27FC236}">
                <a16:creationId xmlns:a16="http://schemas.microsoft.com/office/drawing/2014/main" id="{79F5F968-2E7C-934A-97A6-7D0F6FF91719}"/>
              </a:ext>
            </a:extLst>
          </p:cNvPr>
          <p:cNvSpPr/>
          <p:nvPr/>
        </p:nvSpPr>
        <p:spPr>
          <a:xfrm>
            <a:off x="111799" y="114300"/>
            <a:ext cx="2491688" cy="2397210"/>
          </a:xfrm>
          <a:prstGeom prst="ellipse">
            <a:avLst/>
          </a:prstGeom>
          <a:solidFill>
            <a:srgbClr val="C7E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54E583F-E860-8640-A85B-632CC7318F00}"/>
              </a:ext>
            </a:extLst>
          </p:cNvPr>
          <p:cNvSpPr/>
          <p:nvPr/>
        </p:nvSpPr>
        <p:spPr>
          <a:xfrm>
            <a:off x="305559" y="1841157"/>
            <a:ext cx="1703044" cy="1587843"/>
          </a:xfrm>
          <a:prstGeom prst="ellipse">
            <a:avLst/>
          </a:prstGeom>
          <a:solidFill>
            <a:srgbClr val="B8D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7956E2B-2F9E-FD48-BBFC-6BDA7407A15F}"/>
              </a:ext>
            </a:extLst>
          </p:cNvPr>
          <p:cNvSpPr/>
          <p:nvPr/>
        </p:nvSpPr>
        <p:spPr>
          <a:xfrm>
            <a:off x="2159874" y="305829"/>
            <a:ext cx="1103935" cy="1007076"/>
          </a:xfrm>
          <a:prstGeom prst="ellipse">
            <a:avLst/>
          </a:prstGeom>
          <a:solidFill>
            <a:srgbClr val="9FB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D9897331-4C5F-5A4F-90B8-E51B3A4B507E}"/>
              </a:ext>
            </a:extLst>
          </p:cNvPr>
          <p:cNvSpPr/>
          <p:nvPr/>
        </p:nvSpPr>
        <p:spPr>
          <a:xfrm>
            <a:off x="9596696" y="4399006"/>
            <a:ext cx="2491688" cy="2397210"/>
          </a:xfrm>
          <a:prstGeom prst="ellipse">
            <a:avLst/>
          </a:prstGeom>
          <a:solidFill>
            <a:srgbClr val="C7E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7117D05-987A-1648-97F7-D1B7FC95A029}"/>
              </a:ext>
            </a:extLst>
          </p:cNvPr>
          <p:cNvSpPr/>
          <p:nvPr/>
        </p:nvSpPr>
        <p:spPr>
          <a:xfrm>
            <a:off x="10431484" y="3429000"/>
            <a:ext cx="1703044" cy="1587843"/>
          </a:xfrm>
          <a:prstGeom prst="ellipse">
            <a:avLst/>
          </a:prstGeom>
          <a:solidFill>
            <a:srgbClr val="B8D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9F8A4FC-200B-DB48-B508-6135D5FA6A4F}"/>
              </a:ext>
            </a:extLst>
          </p:cNvPr>
          <p:cNvSpPr/>
          <p:nvPr/>
        </p:nvSpPr>
        <p:spPr>
          <a:xfrm>
            <a:off x="9132253" y="5597611"/>
            <a:ext cx="1103935" cy="1007076"/>
          </a:xfrm>
          <a:prstGeom prst="ellipse">
            <a:avLst/>
          </a:prstGeom>
          <a:solidFill>
            <a:srgbClr val="9FB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3070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B55A80-7EDC-BE4B-91B4-95E05E599966}"/>
              </a:ext>
            </a:extLst>
          </p:cNvPr>
          <p:cNvSpPr/>
          <p:nvPr/>
        </p:nvSpPr>
        <p:spPr>
          <a:xfrm>
            <a:off x="5795780" y="298276"/>
            <a:ext cx="6086859" cy="923330"/>
          </a:xfrm>
          <a:prstGeom prst="rect">
            <a:avLst/>
          </a:prstGeom>
          <a:noFill/>
        </p:spPr>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Dressing up the data</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647184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7E2E6"/>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C89FF-17F3-AA48-A915-0FDB98ADAD2D}"/>
              </a:ext>
            </a:extLst>
          </p:cNvPr>
          <p:cNvSpPr>
            <a:spLocks noGrp="1"/>
          </p:cNvSpPr>
          <p:nvPr>
            <p:ph type="title"/>
          </p:nvPr>
        </p:nvSpPr>
        <p:spPr>
          <a:xfrm>
            <a:off x="0" y="0"/>
            <a:ext cx="10515600" cy="1325563"/>
          </a:xfrm>
        </p:spPr>
        <p:txBody>
          <a:bodyPr/>
          <a:lstStyle/>
          <a:p>
            <a:r>
              <a:rPr lang="en-US" dirty="0" err="1"/>
              <a:t>Kaggle.com</a:t>
            </a:r>
            <a:r>
              <a:rPr lang="en-US" dirty="0"/>
              <a:t> Datasets</a:t>
            </a:r>
          </a:p>
        </p:txBody>
      </p:sp>
      <p:pic>
        <p:nvPicPr>
          <p:cNvPr id="5" name="Picture 4">
            <a:extLst>
              <a:ext uri="{FF2B5EF4-FFF2-40B4-BE49-F238E27FC236}">
                <a16:creationId xmlns:a16="http://schemas.microsoft.com/office/drawing/2014/main" id="{23A74CA0-2213-7E4D-BCBB-108D3B93A150}"/>
              </a:ext>
            </a:extLst>
          </p:cNvPr>
          <p:cNvPicPr>
            <a:picLocks noChangeAspect="1"/>
          </p:cNvPicPr>
          <p:nvPr/>
        </p:nvPicPr>
        <p:blipFill>
          <a:blip r:embed="rId3"/>
          <a:stretch>
            <a:fillRect/>
          </a:stretch>
        </p:blipFill>
        <p:spPr>
          <a:xfrm>
            <a:off x="282625" y="1346886"/>
            <a:ext cx="7532547" cy="5066270"/>
          </a:xfrm>
          <a:prstGeom prst="rect">
            <a:avLst/>
          </a:prstGeom>
        </p:spPr>
        <p:style>
          <a:lnRef idx="2">
            <a:schemeClr val="accent3"/>
          </a:lnRef>
          <a:fillRef idx="1">
            <a:schemeClr val="lt1"/>
          </a:fillRef>
          <a:effectRef idx="0">
            <a:schemeClr val="accent3"/>
          </a:effectRef>
          <a:fontRef idx="minor">
            <a:schemeClr val="dk1"/>
          </a:fontRef>
        </p:style>
      </p:pic>
      <p:sp>
        <p:nvSpPr>
          <p:cNvPr id="6" name="TextBox 5">
            <a:extLst>
              <a:ext uri="{FF2B5EF4-FFF2-40B4-BE49-F238E27FC236}">
                <a16:creationId xmlns:a16="http://schemas.microsoft.com/office/drawing/2014/main" id="{248F27ED-3A40-5B40-8A7B-A25BDA4DD02D}"/>
              </a:ext>
            </a:extLst>
          </p:cNvPr>
          <p:cNvSpPr txBox="1"/>
          <p:nvPr/>
        </p:nvSpPr>
        <p:spPr>
          <a:xfrm>
            <a:off x="8143102" y="2090172"/>
            <a:ext cx="3645243" cy="2677656"/>
          </a:xfrm>
          <a:prstGeom prst="rect">
            <a:avLst/>
          </a:prstGeom>
          <a:noFill/>
        </p:spPr>
        <p:txBody>
          <a:bodyPr wrap="square" rtlCol="0">
            <a:spAutoFit/>
          </a:bodyPr>
          <a:lstStyle/>
          <a:p>
            <a:r>
              <a:rPr lang="en-US" sz="2400" dirty="0"/>
              <a:t>Data was already separated into Test and Train datasets.  We chose to focus on the Train data set and further split the data as it had the survived column included and the Test data did not.</a:t>
            </a:r>
          </a:p>
        </p:txBody>
      </p:sp>
    </p:spTree>
    <p:extLst>
      <p:ext uri="{BB962C8B-B14F-4D97-AF65-F5344CB8AC3E}">
        <p14:creationId xmlns:p14="http://schemas.microsoft.com/office/powerpoint/2010/main" val="540647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7E2E6"/>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C89FF-17F3-AA48-A915-0FDB98ADAD2D}"/>
              </a:ext>
            </a:extLst>
          </p:cNvPr>
          <p:cNvSpPr>
            <a:spLocks noGrp="1"/>
          </p:cNvSpPr>
          <p:nvPr>
            <p:ph type="title"/>
          </p:nvPr>
        </p:nvSpPr>
        <p:spPr>
          <a:xfrm>
            <a:off x="0" y="0"/>
            <a:ext cx="10515600" cy="1325563"/>
          </a:xfrm>
        </p:spPr>
        <p:txBody>
          <a:bodyPr/>
          <a:lstStyle/>
          <a:p>
            <a:r>
              <a:rPr lang="en-US" dirty="0" err="1"/>
              <a:t>Kaggle.com</a:t>
            </a:r>
            <a:r>
              <a:rPr lang="en-US" dirty="0"/>
              <a:t> Data Dictionary</a:t>
            </a:r>
          </a:p>
        </p:txBody>
      </p:sp>
      <p:pic>
        <p:nvPicPr>
          <p:cNvPr id="3" name="Picture 2">
            <a:extLst>
              <a:ext uri="{FF2B5EF4-FFF2-40B4-BE49-F238E27FC236}">
                <a16:creationId xmlns:a16="http://schemas.microsoft.com/office/drawing/2014/main" id="{F9B2DF78-2FBD-9048-8EE0-446808491C53}"/>
              </a:ext>
            </a:extLst>
          </p:cNvPr>
          <p:cNvPicPr>
            <a:picLocks noChangeAspect="1"/>
          </p:cNvPicPr>
          <p:nvPr/>
        </p:nvPicPr>
        <p:blipFill>
          <a:blip r:embed="rId2"/>
          <a:stretch>
            <a:fillRect/>
          </a:stretch>
        </p:blipFill>
        <p:spPr>
          <a:xfrm>
            <a:off x="1868388" y="1325563"/>
            <a:ext cx="8455223" cy="4753714"/>
          </a:xfrm>
          <a:prstGeom prst="rect">
            <a:avLst/>
          </a:prstGeom>
        </p:spPr>
      </p:pic>
    </p:spTree>
    <p:extLst>
      <p:ext uri="{BB962C8B-B14F-4D97-AF65-F5344CB8AC3E}">
        <p14:creationId xmlns:p14="http://schemas.microsoft.com/office/powerpoint/2010/main" val="1246041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7E2E6"/>
            </a:gs>
          </a:gsLst>
          <a:lin ang="5400000" scaled="1"/>
        </a:gra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EC5FD02-F761-D746-BED4-9983BA4BFD44}"/>
              </a:ext>
            </a:extLst>
          </p:cNvPr>
          <p:cNvSpPr>
            <a:spLocks noGrp="1"/>
          </p:cNvSpPr>
          <p:nvPr>
            <p:ph type="title"/>
          </p:nvPr>
        </p:nvSpPr>
        <p:spPr>
          <a:xfrm>
            <a:off x="0" y="0"/>
            <a:ext cx="10515600" cy="1325563"/>
          </a:xfrm>
        </p:spPr>
        <p:txBody>
          <a:bodyPr/>
          <a:lstStyle/>
          <a:p>
            <a:r>
              <a:rPr lang="en-US" dirty="0"/>
              <a:t>Get Dummies</a:t>
            </a:r>
          </a:p>
        </p:txBody>
      </p:sp>
      <p:pic>
        <p:nvPicPr>
          <p:cNvPr id="7" name="Picture 6">
            <a:extLst>
              <a:ext uri="{FF2B5EF4-FFF2-40B4-BE49-F238E27FC236}">
                <a16:creationId xmlns:a16="http://schemas.microsoft.com/office/drawing/2014/main" id="{6C7B1786-A199-3F4A-AAD9-1A0632930CEB}"/>
              </a:ext>
            </a:extLst>
          </p:cNvPr>
          <p:cNvPicPr>
            <a:picLocks noChangeAspect="1"/>
          </p:cNvPicPr>
          <p:nvPr/>
        </p:nvPicPr>
        <p:blipFill>
          <a:blip r:embed="rId2"/>
          <a:stretch>
            <a:fillRect/>
          </a:stretch>
        </p:blipFill>
        <p:spPr>
          <a:xfrm>
            <a:off x="308575" y="1325563"/>
            <a:ext cx="7411684" cy="4493698"/>
          </a:xfrm>
          <a:prstGeom prst="rect">
            <a:avLst/>
          </a:prstGeom>
        </p:spPr>
        <p:style>
          <a:lnRef idx="2">
            <a:schemeClr val="accent3"/>
          </a:lnRef>
          <a:fillRef idx="1">
            <a:schemeClr val="lt1"/>
          </a:fillRef>
          <a:effectRef idx="0">
            <a:schemeClr val="accent3"/>
          </a:effectRef>
          <a:fontRef idx="minor">
            <a:schemeClr val="dk1"/>
          </a:fontRef>
        </p:style>
      </p:pic>
      <p:sp>
        <p:nvSpPr>
          <p:cNvPr id="8" name="TextBox 7">
            <a:extLst>
              <a:ext uri="{FF2B5EF4-FFF2-40B4-BE49-F238E27FC236}">
                <a16:creationId xmlns:a16="http://schemas.microsoft.com/office/drawing/2014/main" id="{5B15BF9B-0858-014A-B84A-C247E21B770B}"/>
              </a:ext>
            </a:extLst>
          </p:cNvPr>
          <p:cNvSpPr txBox="1"/>
          <p:nvPr/>
        </p:nvSpPr>
        <p:spPr>
          <a:xfrm>
            <a:off x="8003404" y="2090172"/>
            <a:ext cx="3966519" cy="2677656"/>
          </a:xfrm>
          <a:prstGeom prst="rect">
            <a:avLst/>
          </a:prstGeom>
          <a:noFill/>
        </p:spPr>
        <p:txBody>
          <a:bodyPr wrap="square" rtlCol="0">
            <a:spAutoFit/>
          </a:bodyPr>
          <a:lstStyle/>
          <a:p>
            <a:r>
              <a:rPr lang="en-US" sz="2400" dirty="0"/>
              <a:t>Even though “</a:t>
            </a:r>
            <a:r>
              <a:rPr lang="en-US" sz="2400" dirty="0" err="1"/>
              <a:t>Pclass</a:t>
            </a:r>
            <a:r>
              <a:rPr lang="en-US" sz="2400" dirty="0"/>
              <a:t>” had multiple values that were numeric (Class 1, 2, and 3) we did not use the  </a:t>
            </a:r>
            <a:r>
              <a:rPr lang="en-US" sz="2400" dirty="0" err="1"/>
              <a:t>get_dummies</a:t>
            </a:r>
            <a:r>
              <a:rPr lang="en-US" sz="2400" dirty="0"/>
              <a:t> function since the numeric values did not impact one another. </a:t>
            </a:r>
          </a:p>
        </p:txBody>
      </p:sp>
    </p:spTree>
    <p:extLst>
      <p:ext uri="{BB962C8B-B14F-4D97-AF65-F5344CB8AC3E}">
        <p14:creationId xmlns:p14="http://schemas.microsoft.com/office/powerpoint/2010/main" val="3135627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7E2E6"/>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C89FF-17F3-AA48-A915-0FDB98ADAD2D}"/>
              </a:ext>
            </a:extLst>
          </p:cNvPr>
          <p:cNvSpPr>
            <a:spLocks noGrp="1"/>
          </p:cNvSpPr>
          <p:nvPr>
            <p:ph type="title"/>
          </p:nvPr>
        </p:nvSpPr>
        <p:spPr>
          <a:xfrm>
            <a:off x="0" y="0"/>
            <a:ext cx="10515600" cy="915943"/>
          </a:xfrm>
        </p:spPr>
        <p:txBody>
          <a:bodyPr/>
          <a:lstStyle/>
          <a:p>
            <a:r>
              <a:rPr lang="en-US" dirty="0"/>
              <a:t>Test, Train and Split!</a:t>
            </a:r>
          </a:p>
        </p:txBody>
      </p:sp>
      <p:pic>
        <p:nvPicPr>
          <p:cNvPr id="4" name="Picture 3">
            <a:extLst>
              <a:ext uri="{FF2B5EF4-FFF2-40B4-BE49-F238E27FC236}">
                <a16:creationId xmlns:a16="http://schemas.microsoft.com/office/drawing/2014/main" id="{7E7FFFB9-5D71-4E4A-8021-450C665BB009}"/>
              </a:ext>
            </a:extLst>
          </p:cNvPr>
          <p:cNvPicPr>
            <a:picLocks noChangeAspect="1"/>
          </p:cNvPicPr>
          <p:nvPr/>
        </p:nvPicPr>
        <p:blipFill>
          <a:blip r:embed="rId2"/>
          <a:stretch>
            <a:fillRect/>
          </a:stretch>
        </p:blipFill>
        <p:spPr>
          <a:xfrm>
            <a:off x="1955199" y="915943"/>
            <a:ext cx="8281602" cy="5733417"/>
          </a:xfrm>
          <a:prstGeom prst="rect">
            <a:avLst/>
          </a:prstGeom>
        </p:spPr>
      </p:pic>
    </p:spTree>
    <p:extLst>
      <p:ext uri="{BB962C8B-B14F-4D97-AF65-F5344CB8AC3E}">
        <p14:creationId xmlns:p14="http://schemas.microsoft.com/office/powerpoint/2010/main" val="2258411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7E2E6"/>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C89FF-17F3-AA48-A915-0FDB98ADAD2D}"/>
              </a:ext>
            </a:extLst>
          </p:cNvPr>
          <p:cNvSpPr>
            <a:spLocks noGrp="1"/>
          </p:cNvSpPr>
          <p:nvPr>
            <p:ph type="title"/>
          </p:nvPr>
        </p:nvSpPr>
        <p:spPr>
          <a:xfrm>
            <a:off x="0" y="0"/>
            <a:ext cx="10515600" cy="915943"/>
          </a:xfrm>
        </p:spPr>
        <p:txBody>
          <a:bodyPr/>
          <a:lstStyle/>
          <a:p>
            <a:r>
              <a:rPr lang="en-US" dirty="0" err="1"/>
              <a:t>GridSearchCV</a:t>
            </a:r>
            <a:endParaRPr lang="en-US" dirty="0"/>
          </a:p>
        </p:txBody>
      </p:sp>
      <p:pic>
        <p:nvPicPr>
          <p:cNvPr id="3" name="Picture 2">
            <a:extLst>
              <a:ext uri="{FF2B5EF4-FFF2-40B4-BE49-F238E27FC236}">
                <a16:creationId xmlns:a16="http://schemas.microsoft.com/office/drawing/2014/main" id="{82816C12-BDC3-CE49-8D02-599317FB79FA}"/>
              </a:ext>
            </a:extLst>
          </p:cNvPr>
          <p:cNvPicPr>
            <a:picLocks noChangeAspect="1"/>
          </p:cNvPicPr>
          <p:nvPr/>
        </p:nvPicPr>
        <p:blipFill>
          <a:blip r:embed="rId2"/>
          <a:stretch>
            <a:fillRect/>
          </a:stretch>
        </p:blipFill>
        <p:spPr>
          <a:xfrm>
            <a:off x="2075935" y="915943"/>
            <a:ext cx="8882967" cy="5410059"/>
          </a:xfrm>
          <a:prstGeom prst="rect">
            <a:avLst/>
          </a:prstGeom>
        </p:spPr>
      </p:pic>
    </p:spTree>
    <p:extLst>
      <p:ext uri="{BB962C8B-B14F-4D97-AF65-F5344CB8AC3E}">
        <p14:creationId xmlns:p14="http://schemas.microsoft.com/office/powerpoint/2010/main" val="2662105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7E2E6"/>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C89FF-17F3-AA48-A915-0FDB98ADAD2D}"/>
              </a:ext>
            </a:extLst>
          </p:cNvPr>
          <p:cNvSpPr>
            <a:spLocks noGrp="1"/>
          </p:cNvSpPr>
          <p:nvPr>
            <p:ph type="title"/>
          </p:nvPr>
        </p:nvSpPr>
        <p:spPr>
          <a:xfrm>
            <a:off x="0" y="0"/>
            <a:ext cx="10515600" cy="915943"/>
          </a:xfrm>
        </p:spPr>
        <p:txBody>
          <a:bodyPr/>
          <a:lstStyle/>
          <a:p>
            <a:r>
              <a:rPr lang="en-US" dirty="0" err="1"/>
              <a:t>GridSearchCV</a:t>
            </a:r>
            <a:endParaRPr lang="en-US" dirty="0"/>
          </a:p>
        </p:txBody>
      </p:sp>
      <p:pic>
        <p:nvPicPr>
          <p:cNvPr id="4" name="Picture 3">
            <a:extLst>
              <a:ext uri="{FF2B5EF4-FFF2-40B4-BE49-F238E27FC236}">
                <a16:creationId xmlns:a16="http://schemas.microsoft.com/office/drawing/2014/main" id="{11DC3F5D-C17B-DF48-A20B-A4089963A80E}"/>
              </a:ext>
            </a:extLst>
          </p:cNvPr>
          <p:cNvPicPr>
            <a:picLocks noChangeAspect="1"/>
          </p:cNvPicPr>
          <p:nvPr/>
        </p:nvPicPr>
        <p:blipFill>
          <a:blip r:embed="rId2"/>
          <a:stretch>
            <a:fillRect/>
          </a:stretch>
        </p:blipFill>
        <p:spPr>
          <a:xfrm>
            <a:off x="1472906" y="1309816"/>
            <a:ext cx="9246188" cy="4893275"/>
          </a:xfrm>
          <a:prstGeom prst="rect">
            <a:avLst/>
          </a:prstGeom>
        </p:spPr>
      </p:pic>
    </p:spTree>
    <p:extLst>
      <p:ext uri="{BB962C8B-B14F-4D97-AF65-F5344CB8AC3E}">
        <p14:creationId xmlns:p14="http://schemas.microsoft.com/office/powerpoint/2010/main" val="852312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6799</TotalTime>
  <Words>358</Words>
  <Application>Microsoft Macintosh PowerPoint</Application>
  <PresentationFormat>Widescreen</PresentationFormat>
  <Paragraphs>89</Paragraphs>
  <Slides>18</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PowerPoint Presentation</vt:lpstr>
      <vt:lpstr>PowerPoint Presentation</vt:lpstr>
      <vt:lpstr>Kaggle.com Datasets</vt:lpstr>
      <vt:lpstr>Kaggle.com Data Dictionary</vt:lpstr>
      <vt:lpstr>Get Dummies</vt:lpstr>
      <vt:lpstr>Test, Train and Split!</vt:lpstr>
      <vt:lpstr>GridSearchCV</vt:lpstr>
      <vt:lpstr>GridSearchCV</vt:lpstr>
      <vt:lpstr>PowerPoint Presentation</vt:lpstr>
      <vt:lpstr>Pickling – Saving our model.</vt:lpstr>
      <vt:lpstr>PowerPoint Presentation</vt:lpstr>
      <vt:lpstr>Sex and Class</vt:lpstr>
      <vt:lpstr>Sex and Embarkation Location </vt:lpstr>
      <vt:lpstr>Pearson Correlation </vt:lpstr>
      <vt:lpstr>Which feature had the biggest impact on survival?</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Titanic</dc:title>
  <dc:creator>Calley Breslau</dc:creator>
  <cp:lastModifiedBy>Calley Breslau</cp:lastModifiedBy>
  <cp:revision>33</cp:revision>
  <dcterms:created xsi:type="dcterms:W3CDTF">2019-11-08T02:18:48Z</dcterms:created>
  <dcterms:modified xsi:type="dcterms:W3CDTF">2019-11-12T19:49:16Z</dcterms:modified>
</cp:coreProperties>
</file>